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16667130" r:id="rId3"/>
    <p:sldId id="16670184" r:id="rId4"/>
    <p:sldId id="16670189" r:id="rId6"/>
    <p:sldId id="14999298" r:id="rId7"/>
    <p:sldId id="16670190" r:id="rId8"/>
    <p:sldId id="16670191" r:id="rId9"/>
    <p:sldId id="16670211" r:id="rId10"/>
    <p:sldId id="16670212" r:id="rId11"/>
    <p:sldId id="16670213" r:id="rId12"/>
    <p:sldId id="16670214" r:id="rId13"/>
    <p:sldId id="16670215" r:id="rId14"/>
    <p:sldId id="16670192" r:id="rId15"/>
    <p:sldId id="16670216" r:id="rId16"/>
    <p:sldId id="16670217" r:id="rId17"/>
    <p:sldId id="16670218" r:id="rId18"/>
    <p:sldId id="16670219" r:id="rId19"/>
    <p:sldId id="16670220" r:id="rId20"/>
    <p:sldId id="16670221" r:id="rId21"/>
    <p:sldId id="16670222" r:id="rId22"/>
    <p:sldId id="16670223" r:id="rId23"/>
    <p:sldId id="16670224" r:id="rId24"/>
    <p:sldId id="16670225" r:id="rId25"/>
    <p:sldId id="16670226" r:id="rId26"/>
    <p:sldId id="16670227" r:id="rId27"/>
    <p:sldId id="16670228" r:id="rId28"/>
    <p:sldId id="16670229" r:id="rId29"/>
    <p:sldId id="16670230" r:id="rId30"/>
    <p:sldId id="16670231" r:id="rId31"/>
    <p:sldId id="16670233" r:id="rId32"/>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诗妍" initials="诗妍"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7" Type="http://schemas.openxmlformats.org/officeDocument/2006/relationships/tags" Target="tags/tag51.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8EF42-6B41-4F0B-9C66-5BF85F0BB66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FBC44F-6F1C-4A36-9077-661F3A32A29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Here we show IMF’s forecast has stabilized, broadly the same from January forecast (slight downgrades reflect unwinding of previous upgrade)</a:t>
            </a:r>
            <a:endParaRPr lang="en-US"/>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lang="en-US"/>
              <a:t>The long-term average global GDP growth is 3% per year</a:t>
            </a:r>
            <a:endParaRPr lang="en-US"/>
          </a:p>
          <a:p>
            <a:pPr marL="171450" indent="-171450">
              <a:buFont typeface="Arial" panose="020B0604020202020204" pitchFamily="34" charset="0"/>
              <a:buChar char="•"/>
            </a:pPr>
            <a:r>
              <a:rPr lang="en-US"/>
              <a:t>The forecast comes with high uncertainties, not only from inflation and interest rate hikes, but also from a rising and increasingly real threat of geoeconomic fragmentation, which can only lead to more trade tensions, less FDI, and slower growth in technology.</a:t>
            </a:r>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F125E62-DCD5-479F-A316-D8DE35CA1C4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WHITE_TitleSlide">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_Text+Photo-Lef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ED_BigQuot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_BigQuote+Text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ED_ThankYou-1">
    <p:bg>
      <p:bgPr>
        <a:solidFill>
          <a:schemeClr val="accent3"/>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ED_ThankYou-2">
    <p:bg>
      <p:bgPr>
        <a:solidFill>
          <a:schemeClr val="accent3"/>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ED_ThankYou-3">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showMasterSp="0" userDrawn="1">
  <p:cSld name="BLUE_Title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BLUE_TextSlide_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BLUE_TextSlide_2-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showMasterSp="0" userDrawn="1">
  <p:cSld name="BLUE_TextSlide_HalfWHITE">
    <p:bg>
      <p:bgPr>
        <a:solidFill>
          <a:schemeClr val="accent1"/>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BLUE_TextSlide_Comparison-Conten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WHITE_TextSlide_3-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UE_Text+Photo-Righ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UE_Text+Photo-Lef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BLUE_TextSlide_3-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UE_TextSlide_Photo+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UE_TextSlide_BigNumb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UE_Photo+BigQuote-1">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LUE_Photo+BigQuote-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UE_Photo+BigQuote-3">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showMasterSp="0" userDrawn="1">
  <p:cSld name="BLUE_Photo+BigQuote-4">
    <p:bg>
      <p:bgPr>
        <a:solidFill>
          <a:schemeClr val="accent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UE_Photo+BigQuote+Text-1">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_TextSlide_Photo+1-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UE_Photo+BigQuote+Text-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BLUE_TitleOnl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UE_Blank">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UE_BigQuot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UE_BigQuote+Text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LUE_ThankYou-1">
    <p:bg>
      <p:bgPr>
        <a:solidFill>
          <a:schemeClr val="accent1"/>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LUE_ThankYou-2">
    <p:bg>
      <p:bgPr>
        <a:solidFill>
          <a:schemeClr val="accent1"/>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LUE_ThankYou-3">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showMasterSp="0" userDrawn="1">
  <p:cSld name="GREY_Title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GREY_TextSlide_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_TextSlide_Big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GREY_TextSlide_2-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GREY_TextSlide_Comparison-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GREY_Text+Photo-Righ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GREY_Text+Photo-Lef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GREY_TextSlide_3-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REY_TextSlide_Photo+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REY_TextSlide_BigNumb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REY_Photo+BigQuote-1">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GREY_Photo+BigQuote-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GREY_Photo+BigQuote-3">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_Photo+BigQuote-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showMasterSp="0" userDrawn="1">
  <p:cSld name="GREY_Photo+BigQuote-4">
    <p:bg>
      <p:bgPr>
        <a:solidFill>
          <a:schemeClr val="bg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accent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GREY_TitleOnl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GREY_Photo+BigQuote+Text-1">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GREY_Photo+BigQuote+Text-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GREY_Blank">
    <p:bg>
      <p:bgPr>
        <a:solidFill>
          <a:schemeClr val="bg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GREY_BigQuot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GREY_BigQuote+Text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EY_ThankYou-1">
    <p:bg>
      <p:bgPr>
        <a:solidFill>
          <a:schemeClr val="bg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EY_ThankYou-2">
    <p:bg>
      <p:bgPr>
        <a:solidFill>
          <a:schemeClr val="bg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GREY_ThankYou-3">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_Photo+BigQuote-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showMasterSp="0" userDrawn="1">
  <p:cSld name="HALF-GREY_TitleSlide">
    <p:bg>
      <p:bgPr>
        <a:solidFill>
          <a:schemeClr val="bg2"/>
        </a:solidFill>
        <a:effectLst/>
      </p:bgPr>
    </p:bg>
    <p:spTree>
      <p:nvGrpSpPr>
        <p:cNvPr id="1" name=""/>
        <p:cNvGrpSpPr/>
        <p:nvPr/>
      </p:nvGrpSpPr>
      <p:grpSpPr>
        <a:xfrm>
          <a:off x="0" y="0"/>
          <a:ext cx="0" cy="0"/>
          <a:chOff x="0" y="0"/>
          <a:chExt cx="0" cy="0"/>
        </a:xfrm>
      </p:grpSpPr>
      <p:sp>
        <p:nvSpPr>
          <p:cNvPr id="9" name="Rectangle 8"/>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showMasterSp="0" userDrawn="1">
  <p:cSld name="HALF-BLACK_TitleSlide">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showMasterSp="0" userDrawn="1">
  <p:cSld name="HALF-YELLOW_TitleSlide">
    <p:bg>
      <p:bgPr>
        <a:solidFill>
          <a:schemeClr val="accent2"/>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showMasterSp="0" userDrawn="1">
  <p:cSld name="HALF-BLUE_TitleSlide">
    <p:bg>
      <p:bgPr>
        <a:solidFill>
          <a:schemeClr val="accent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showMasterSp="0" userDrawn="1">
  <p:cSld name="HALF-RED_TitleSlide">
    <p:bg>
      <p:bgPr>
        <a:solidFill>
          <a:schemeClr val="accent3"/>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4500" cy="2387600"/>
          </a:xfrm>
        </p:spPr>
        <p:txBody>
          <a:bodyPr anchor="t" anchorCtr="0"/>
          <a:lstStyle>
            <a:lvl1pPr algn="l">
              <a:lnSpc>
                <a:spcPts val="5800"/>
              </a:lnSpc>
              <a:defRPr sz="5600">
                <a:solidFill>
                  <a:schemeClr val="accent1"/>
                </a:solidFill>
                <a:latin typeface="+mj-lt"/>
              </a:defRPr>
            </a:lvl1pPr>
          </a:lstStyle>
          <a:p>
            <a:r>
              <a:rPr lang="en-US" dirty="0"/>
              <a:t>Click to edit Master title style</a:t>
            </a:r>
            <a:endParaRPr lang="en-US" dirty="0"/>
          </a:p>
        </p:txBody>
      </p:sp>
      <p:sp>
        <p:nvSpPr>
          <p:cNvPr id="3" name="Subtitle 2"/>
          <p:cNvSpPr>
            <a:spLocks noGrp="1"/>
          </p:cNvSpPr>
          <p:nvPr>
            <p:ph type="subTitle" idx="1"/>
          </p:nvPr>
        </p:nvSpPr>
        <p:spPr>
          <a:xfrm>
            <a:off x="381000" y="3965575"/>
            <a:ext cx="5524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showMasterSp="0" userDrawn="1">
  <p:cSld name="WHITE-PHOTO-1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1B22177C-DBCF-4A09-A415-A413EC1EE73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showMasterSp="0" userDrawn="1">
  <p:cSld name="WHITE-PHOTO-2_TitleSlide">
    <p:spTree>
      <p:nvGrpSpPr>
        <p:cNvPr id="1" name=""/>
        <p:cNvGrpSpPr/>
        <p:nvPr/>
      </p:nvGrpSpPr>
      <p:grpSpPr>
        <a:xfrm>
          <a:off x="0" y="0"/>
          <a:ext cx="0" cy="0"/>
          <a:chOff x="0" y="0"/>
          <a:chExt cx="0" cy="0"/>
        </a:xfrm>
      </p:grpSpPr>
      <p:sp>
        <p:nvSpPr>
          <p:cNvPr id="10"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71A36F66-16F8-4D4D-BEDC-113C7CA4AF1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showMasterSp="0" userDrawn="1">
  <p:cSld name="WHITE-PHOTO-3_TitleSlide">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DA1E1E41-D101-42CB-B216-214E2D725CDD}"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showMasterSp="0" userDrawn="1">
  <p:cSld name="WHITE-PHOTO-4_TitleSlid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E76394B6-F0B0-4900-A86B-2184939B3D6C}"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showMasterSp="0" userDrawn="1">
  <p:cSld name="BLACK-PHOTO-1_TitleSlide">
    <p:bg>
      <p:bgPr>
        <a:solidFill>
          <a:schemeClr val="tx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4EC120E-2B17-4FFC-BBB6-FB058EE6F5C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_Photo+BigQuote-3">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showMasterSp="0" userDrawn="1">
  <p:cSld name="BLACK-PHOTO-2_TitleSlide">
    <p:bg>
      <p:bgPr>
        <a:solidFill>
          <a:schemeClr val="tx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22573330-82F8-494E-A098-C59A450D84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showMasterSp="0" userDrawn="1">
  <p:cSld name="BLACK-PHOTO-3_TitleSlide">
    <p:bg>
      <p:bgPr>
        <a:solidFill>
          <a:schemeClr val="tx1"/>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3877B851-5260-4714-B8B3-6C1E3E1AAD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showMasterSp="0" userDrawn="1">
  <p:cSld name="BLACK-PHOTO-4_TitleSlide">
    <p:bg>
      <p:bgPr>
        <a:solidFill>
          <a:schemeClr val="tx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FD845E04-D960-46B1-99CF-F2747013FFE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showMasterSp="0" userDrawn="1">
  <p:cSld name="YELLOW-PHOTO-1_TitleSlide">
    <p:bg>
      <p:bgPr>
        <a:solidFill>
          <a:schemeClr val="accent2"/>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B6D6812F-5940-458D-93F0-E1880A774460}"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showMasterSp="0" userDrawn="1">
  <p:cSld name="YELLOW-PHOTO-2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07784BD-330D-444A-A0B0-793931B5D05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showMasterSp="0" userDrawn="1">
  <p:cSld name="YELLOW-PHOTO-3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9B06D5B1-9036-45DE-9E9D-05258AD4CA5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showMasterSp="0" userDrawn="1">
  <p:cSld name="YELLOW-PHOTO-4_TitleSlide">
    <p:bg>
      <p:bgPr>
        <a:solidFill>
          <a:schemeClr val="accent2"/>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349C27F-435D-4593-80FF-33702382B362}"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showMasterSp="0" userDrawn="1">
  <p:cSld name="BLUE-PHOTO-1_TitleSlide">
    <p:bg>
      <p:bgPr>
        <a:solidFill>
          <a:schemeClr val="accent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45AF095C-C76A-4E25-91B7-CED24E00953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showMasterSp="0" userDrawn="1">
  <p:cSld name="BLUE-PHOTO-2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A92A6CD6-AEE7-4DAB-901D-E8FCAE16BD6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showMasterSp="0" userDrawn="1">
  <p:cSld name="BLUE-PHOTO-3_TitleSlide">
    <p:bg>
      <p:bgPr>
        <a:solidFill>
          <a:schemeClr val="accent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C85CB51-89C6-41DB-9D8D-B9BEE116397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WHITE_Photo+BigQuote-4">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showMasterSp="0" userDrawn="1">
  <p:cSld name="BLUE-PHOTO-4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a:xfrm>
            <a:off x="381000" y="6162324"/>
            <a:ext cx="2743200" cy="365125"/>
          </a:xfrm>
        </p:spPr>
        <p:txBody>
          <a:bodyPr/>
          <a:lstStyle>
            <a:lvl1pPr>
              <a:defRPr>
                <a:solidFill>
                  <a:schemeClr val="bg1"/>
                </a:solidFill>
              </a:defRPr>
            </a:lvl1pPr>
          </a:lstStyle>
          <a:p>
            <a:fld id="{D8F5EBA1-C1C2-4F6F-970D-CFE4A81E1DB0}" type="datetime3">
              <a:rPr lang="en-US" smtClean="0"/>
            </a:fld>
            <a:endParaRPr lang="en-US" dirty="0"/>
          </a:p>
        </p:txBody>
      </p:sp>
    </p:spTree>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showMasterSp="0" userDrawn="1">
  <p:cSld name="LIGHT-PHOTO_TitleSlid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197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197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showMasterSp="0" userDrawn="1">
  <p:cSld name="DARK-PHOTO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showMasterSp="0" userDrawn="1">
  <p:cSld name="LIGHT-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showMasterSp="0" userDrawn="1">
  <p:cSld name="DARK-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title style</a:t>
            </a:r>
            <a:endParaRPr lang="en-US" dirty="0"/>
          </a:p>
        </p:txBody>
      </p:sp>
      <p:sp>
        <p:nvSpPr>
          <p:cNvPr id="4" name="Date Placeholder 3"/>
          <p:cNvSpPr>
            <a:spLocks noGrp="1"/>
          </p:cNvSpPr>
          <p:nvPr>
            <p:ph type="dt" sz="half" idx="10"/>
          </p:nvPr>
        </p:nvSpPr>
        <p:spPr>
          <a:xfrm>
            <a:off x="-1947600" y="6285600"/>
            <a:ext cx="871122" cy="288000"/>
          </a:xfrm>
          <a:prstGeom prst="rect">
            <a:avLst/>
          </a:prstGeom>
        </p:spPr>
        <p:txBody>
          <a:bodyPr/>
          <a:lstStyle/>
          <a:p>
            <a:fld id="{4662E3C5-6C5C-B64A-8608-EE5898873FAE}" type="datetimeFigureOut">
              <a:rPr lang="en-US" smtClean="0"/>
            </a:fld>
            <a:endParaRPr lang="en-US"/>
          </a:p>
        </p:txBody>
      </p:sp>
      <p:sp>
        <p:nvSpPr>
          <p:cNvPr id="5" name="Footer Placeholder 4"/>
          <p:cNvSpPr>
            <a:spLocks noGrp="1"/>
          </p:cNvSpPr>
          <p:nvPr>
            <p:ph type="ftr" sz="quarter" idx="11"/>
          </p:nvPr>
        </p:nvSpPr>
        <p:spPr>
          <a:xfrm>
            <a:off x="-917474" y="6285600"/>
            <a:ext cx="720000" cy="28800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18B75B-45BB-9C4B-9E16-0D1DF46F8DB3}" type="slidenum">
              <a:rPr lang="en-US" smtClean="0"/>
            </a:fld>
            <a:endParaRPr lang="en-US" dirty="0"/>
          </a:p>
        </p:txBody>
      </p:sp>
      <p:sp>
        <p:nvSpPr>
          <p:cNvPr id="8" name="Content Placeholder 7"/>
          <p:cNvSpPr>
            <a:spLocks noGrp="1"/>
          </p:cNvSpPr>
          <p:nvPr>
            <p:ph sz="quarter" idx="13"/>
          </p:nvPr>
        </p:nvSpPr>
        <p:spPr>
          <a:xfrm>
            <a:off x="387625" y="1476000"/>
            <a:ext cx="11412000" cy="4248000"/>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_Photo+BigQuote+Text-1">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_Photo+BigQuote+Text-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WHITE_TextSlide_1-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WHITE_Title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WHITE_Blank">
    <p:spTree>
      <p:nvGrpSpPr>
        <p:cNvPr id="1" name=""/>
        <p:cNvGrpSpPr/>
        <p:nvPr/>
      </p:nvGrpSpPr>
      <p:grpSpPr>
        <a:xfrm>
          <a:off x="0" y="0"/>
          <a:ext cx="0" cy="0"/>
          <a:chOff x="0" y="0"/>
          <a:chExt cx="0" cy="0"/>
        </a:xfrm>
      </p:grpSpPr>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0"/>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1"/>
          </p:nvPr>
        </p:nvSpPr>
        <p:spPr/>
        <p:txBody>
          <a:bodyPr/>
          <a:lstStyle>
            <a:lvl1pPr>
              <a:defRPr>
                <a:solidFill>
                  <a:schemeClr val="accent1"/>
                </a:solidFill>
              </a:defRPr>
            </a:lvl1pPr>
          </a:lstStyle>
          <a:p>
            <a:endParaRPr lang="en-US" dirty="0"/>
          </a:p>
        </p:txBody>
      </p:sp>
      <p:sp>
        <p:nvSpPr>
          <p:cNvPr id="8" name="Slide Number Placeholder 7"/>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_Info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9"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0"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1" name="Picture Placeholder 6"/>
          <p:cNvSpPr>
            <a:spLocks noGrp="1"/>
          </p:cNvSpPr>
          <p:nvPr>
            <p:ph type="pic" sz="quarter" idx="16"/>
          </p:nvPr>
        </p:nvSpPr>
        <p:spPr>
          <a:xfrm>
            <a:off x="7309104"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2"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13"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14" name="Text Placeholder 8"/>
          <p:cNvSpPr>
            <a:spLocks noGrp="1"/>
          </p:cNvSpPr>
          <p:nvPr>
            <p:ph type="body" sz="quarter" idx="19" hasCustomPrompt="1"/>
          </p:nvPr>
        </p:nvSpPr>
        <p:spPr>
          <a:xfrm>
            <a:off x="9750552" y="980686"/>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5" name="Text Placeholder 8"/>
          <p:cNvSpPr>
            <a:spLocks noGrp="1"/>
          </p:cNvSpPr>
          <p:nvPr>
            <p:ph type="body" sz="quarter" idx="20" hasCustomPrompt="1"/>
          </p:nvPr>
        </p:nvSpPr>
        <p:spPr>
          <a:xfrm>
            <a:off x="9750552" y="2175845"/>
            <a:ext cx="2441448" cy="1245485"/>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6"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8"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9"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Text Placeholder 8"/>
          <p:cNvSpPr>
            <a:spLocks noGrp="1"/>
          </p:cNvSpPr>
          <p:nvPr>
            <p:ph type="body" sz="quarter" idx="26" hasCustomPrompt="1"/>
          </p:nvPr>
        </p:nvSpPr>
        <p:spPr>
          <a:xfrm>
            <a:off x="7308153" y="3421330"/>
            <a:ext cx="2441448" cy="2441448"/>
          </a:xfrm>
          <a:solidFill>
            <a:schemeClr val="accent3"/>
          </a:solidFill>
        </p:spPr>
        <p:txBody>
          <a:bodyPr lIns="91440" rIns="91440" anchor="ctr"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27"/>
          </p:nvPr>
        </p:nvSpPr>
        <p:spPr>
          <a:xfrm>
            <a:off x="975055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dirty="0"/>
          </a:p>
        </p:txBody>
      </p:sp>
      <p:sp>
        <p:nvSpPr>
          <p:cNvPr id="2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_Infographic+Text-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20" name="Title 1"/>
          <p:cNvSpPr>
            <a:spLocks noGrp="1"/>
          </p:cNvSpPr>
          <p:nvPr>
            <p:ph type="title"/>
          </p:nvPr>
        </p:nvSpPr>
        <p:spPr>
          <a:xfrm>
            <a:off x="7715250" y="979364"/>
            <a:ext cx="4061737" cy="609398"/>
          </a:xfrm>
        </p:spPr>
        <p:txBody>
          <a:bodyPr/>
          <a:lstStyle>
            <a:lvl1pPr>
              <a:defRPr sz="3600">
                <a:solidFill>
                  <a:schemeClr val="accent1"/>
                </a:solidFill>
              </a:defRPr>
            </a:lvl1pPr>
          </a:lstStyle>
          <a:p>
            <a:r>
              <a:rPr lang="en-US"/>
              <a:t>Click to edit Master title style</a:t>
            </a:r>
            <a:endParaRPr lang="en-US" dirty="0"/>
          </a:p>
        </p:txBody>
      </p:sp>
      <p:sp>
        <p:nvSpPr>
          <p:cNvPr id="23" name="Content Placeholder 2"/>
          <p:cNvSpPr>
            <a:spLocks noGrp="1"/>
          </p:cNvSpPr>
          <p:nvPr>
            <p:ph sz="half" idx="1"/>
          </p:nvPr>
        </p:nvSpPr>
        <p:spPr>
          <a:xfrm>
            <a:off x="7715926" y="2328863"/>
            <a:ext cx="4061737" cy="3538673"/>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9"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31"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32"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3"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34"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35"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_Infographic+Text-2">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16" name="Picture Placeholder 6"/>
          <p:cNvSpPr>
            <a:spLocks noGrp="1"/>
          </p:cNvSpPr>
          <p:nvPr>
            <p:ph type="pic" sz="quarter" idx="13"/>
          </p:nvPr>
        </p:nvSpPr>
        <p:spPr>
          <a:xfrm>
            <a:off x="3254829"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968829"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968829"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16"/>
          </p:nvPr>
        </p:nvSpPr>
        <p:spPr>
          <a:xfrm>
            <a:off x="968829"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4" name="Text Placeholder 8"/>
          <p:cNvSpPr>
            <a:spLocks noGrp="1"/>
          </p:cNvSpPr>
          <p:nvPr>
            <p:ph type="body" sz="quarter" idx="17" hasCustomPrompt="1"/>
          </p:nvPr>
        </p:nvSpPr>
        <p:spPr>
          <a:xfrm>
            <a:off x="3254829"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25" name="Text Placeholder 8"/>
          <p:cNvSpPr>
            <a:spLocks noGrp="1"/>
          </p:cNvSpPr>
          <p:nvPr>
            <p:ph type="body" sz="quarter" idx="18" hasCustomPrompt="1"/>
          </p:nvPr>
        </p:nvSpPr>
        <p:spPr>
          <a:xfrm>
            <a:off x="3254829"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26" name="Picture Placeholder 6"/>
          <p:cNvSpPr>
            <a:spLocks noGrp="1"/>
          </p:cNvSpPr>
          <p:nvPr>
            <p:ph type="pic" sz="quarter" idx="19"/>
          </p:nvPr>
        </p:nvSpPr>
        <p:spPr>
          <a:xfrm>
            <a:off x="3254829"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7" name="Text Placeholder 8"/>
          <p:cNvSpPr>
            <a:spLocks noGrp="1"/>
          </p:cNvSpPr>
          <p:nvPr>
            <p:ph type="body" sz="quarter" idx="20" hasCustomPrompt="1"/>
          </p:nvPr>
        </p:nvSpPr>
        <p:spPr>
          <a:xfrm>
            <a:off x="968829"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28" name="Text Placeholder 8"/>
          <p:cNvSpPr>
            <a:spLocks noGrp="1"/>
          </p:cNvSpPr>
          <p:nvPr>
            <p:ph type="body" sz="quarter" idx="21" hasCustomPrompt="1"/>
          </p:nvPr>
        </p:nvSpPr>
        <p:spPr>
          <a:xfrm>
            <a:off x="968829"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9"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30"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36" name="Slide Number Placeholder 4"/>
          <p:cNvSpPr>
            <a:spLocks noGrp="1"/>
          </p:cNvSpPr>
          <p:nvPr>
            <p:ph type="sldNum" sz="quarter" idx="12"/>
          </p:nvPr>
        </p:nvSpPr>
        <p:spPr>
          <a:xfrm>
            <a:off x="381000" y="6162324"/>
            <a:ext cx="457200" cy="365125"/>
          </a:xfrm>
        </p:spPr>
        <p:txBody>
          <a:bodyPr/>
          <a:lstStyle>
            <a:lvl1pPr>
              <a:defRPr>
                <a:solidFill>
                  <a:schemeClr val="accent1"/>
                </a:solidFill>
              </a:defRPr>
            </a:lvl1pPr>
          </a:lstStyle>
          <a:p>
            <a:fld id="{1A9E565A-6679-4A67-8FB7-14EA342FD6E1}" type="slidenum">
              <a:rPr lang="en-US" smtClean="0"/>
            </a:fld>
            <a:endParaRPr lang="en-US"/>
          </a:p>
        </p:txBody>
      </p:sp>
      <p:sp>
        <p:nvSpPr>
          <p:cNvPr id="1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_Infographic+Text-3">
    <p:spTree>
      <p:nvGrpSpPr>
        <p:cNvPr id="1" name=""/>
        <p:cNvGrpSpPr/>
        <p:nvPr/>
      </p:nvGrpSpPr>
      <p:grpSpPr>
        <a:xfrm>
          <a:off x="0" y="0"/>
          <a:ext cx="0" cy="0"/>
          <a:chOff x="0" y="0"/>
          <a:chExt cx="0" cy="0"/>
        </a:xfrm>
      </p:grpSpPr>
      <p:sp>
        <p:nvSpPr>
          <p:cNvPr id="41" name="Picture Placeholder 6"/>
          <p:cNvSpPr>
            <a:spLocks noGrp="1"/>
          </p:cNvSpPr>
          <p:nvPr>
            <p:ph type="pic" sz="quarter" idx="19"/>
          </p:nvPr>
        </p:nvSpPr>
        <p:spPr>
          <a:xfrm>
            <a:off x="5901612"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0" name="Picture Placeholder 6"/>
          <p:cNvSpPr>
            <a:spLocks noGrp="1"/>
          </p:cNvSpPr>
          <p:nvPr>
            <p:ph type="pic" sz="quarter" idx="13"/>
          </p:nvPr>
        </p:nvSpPr>
        <p:spPr>
          <a:xfrm>
            <a:off x="5901612"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8187612"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8187612"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8" name="Picture Placeholder 6"/>
          <p:cNvSpPr>
            <a:spLocks noGrp="1"/>
          </p:cNvSpPr>
          <p:nvPr>
            <p:ph type="pic" sz="quarter" idx="16"/>
          </p:nvPr>
        </p:nvSpPr>
        <p:spPr>
          <a:xfrm>
            <a:off x="8187612"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9" name="Text Placeholder 8"/>
          <p:cNvSpPr>
            <a:spLocks noGrp="1"/>
          </p:cNvSpPr>
          <p:nvPr>
            <p:ph type="body" sz="quarter" idx="17" hasCustomPrompt="1"/>
          </p:nvPr>
        </p:nvSpPr>
        <p:spPr>
          <a:xfrm>
            <a:off x="590161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590161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8187612"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8187612"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44"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5" name="Content Placeholder 3"/>
          <p:cNvSpPr>
            <a:spLocks noGrp="1"/>
          </p:cNvSpPr>
          <p:nvPr>
            <p:ph sz="half" idx="2"/>
          </p:nvPr>
        </p:nvSpPr>
        <p:spPr>
          <a:xfrm>
            <a:off x="381000" y="1899696"/>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TE_Infographic+Text-4">
    <p:spTree>
      <p:nvGrpSpPr>
        <p:cNvPr id="1" name=""/>
        <p:cNvGrpSpPr/>
        <p:nvPr/>
      </p:nvGrpSpPr>
      <p:grpSpPr>
        <a:xfrm>
          <a:off x="0" y="0"/>
          <a:ext cx="0" cy="0"/>
          <a:chOff x="0" y="0"/>
          <a:chExt cx="0" cy="0"/>
        </a:xfrm>
      </p:grpSpPr>
      <p:sp>
        <p:nvSpPr>
          <p:cNvPr id="30" name="Picture Placeholder 6"/>
          <p:cNvSpPr>
            <a:spLocks noGrp="1"/>
          </p:cNvSpPr>
          <p:nvPr>
            <p:ph type="pic" sz="quarter" idx="13"/>
          </p:nvPr>
        </p:nvSpPr>
        <p:spPr>
          <a:xfrm>
            <a:off x="1310" y="0"/>
            <a:ext cx="3618187" cy="6853334"/>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3619500"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3619500"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9" name="Text Placeholder 8"/>
          <p:cNvSpPr>
            <a:spLocks noGrp="1"/>
          </p:cNvSpPr>
          <p:nvPr>
            <p:ph type="body" sz="quarter" idx="17" hasCustomPrompt="1"/>
          </p:nvPr>
        </p:nvSpPr>
        <p:spPr>
          <a:xfrm>
            <a:off x="361950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361950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3619503"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3619503"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8"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19"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4"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_Big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_BigQuote+Text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TE_ThankYou-1">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WHITE_TextSlide_2-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29324" cy="609398"/>
          </a:xfrm>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_ThankYou-2">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_ThankYou-3">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ALF-Yellow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ALF-RED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ALF-BLUE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ALF-BLACK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showMasterSp="0" userDrawn="1">
  <p:cSld name="YELLOW_Title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YELLOW_TextSlide_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8C54CB0-5A5A-4DA7-B718-9F82E4086D9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YELLOW_TextSlide_2-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430E07C-37AA-4085-9AD6-6F5C3F278891}"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YELLOW_TextSlide_HalfBLACK">
    <p:bg>
      <p:bgPr>
        <a:solidFill>
          <a:schemeClr val="accent2"/>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A5118A3E-661A-4FE2-A58D-9B0D35F60FC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UE">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325"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0700"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5DD453D0-CFD4-4E7D-AACE-01F5700D1366}"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YELLOW_TextSlide_Comparison-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YELLOW_Text+Photo-Righ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YELLOW_Text+Photo-Lef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905000"/>
            <a:ext cx="5524500"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YELLOW_TextSlide_3-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0999"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3346"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8E04ADF-910A-4DB6-B46B-A2A1971C69F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044"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YELLOW_TextSlide_Photo+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AC50F5DF-FDD1-4B91-B21E-DF4355E577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YELLOW_TextSlide_BigNumb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B4427DF-E9D0-4C57-A0E6-5C39BB86362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YELLOW_Photo+BigQuote-1">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C18E8AD4-3C8E-4EF4-A376-3810495AE93E}"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YELLOW_Photo+BigQuote-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YELLOW_Photo+BigQuote-3">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YELLOW_Photo+BigQuote-4">
    <p:bg>
      <p:bgPr>
        <a:solidFill>
          <a:schemeClr val="accent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RED">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3"/>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09957787-C4DE-401D-8DF5-EA168551F2C0}"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YELLOW_Photo+BigQuote+Text-1">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11"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YELLOW_Photo+BigQuote+Text-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YELLOW_TitleOnly">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YELLOW_Blank">
    <p:bg>
      <p:bgPr>
        <a:solidFill>
          <a:schemeClr val="accent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YELLOW_BigQuot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1852A63-31BF-4872-A149-D6CEDB14253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YELLOW_BigQuote+Text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E2FBE20-8671-4F7E-A670-E2F6F20DBF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YELLOW_ThankYou-1">
    <p:bg>
      <p:bgPr>
        <a:solidFill>
          <a:schemeClr val="accent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YELLOW_ThankYou-2">
    <p:bg>
      <p:bgPr>
        <a:solidFill>
          <a:schemeClr val="accent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YELLOW_ThankYou-3">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BLACK_Title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YELLOW">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7"/>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a:xfrm>
            <a:off x="6287176" y="6162324"/>
            <a:ext cx="2743200" cy="365125"/>
          </a:xfrm>
        </p:spPr>
        <p:txBody>
          <a:bodyPr/>
          <a:lstStyle>
            <a:lvl1pPr>
              <a:defRPr>
                <a:solidFill>
                  <a:schemeClr val="tx1"/>
                </a:solidFill>
              </a:defRPr>
            </a:lvl1pPr>
          </a:lstStyle>
          <a:p>
            <a:fld id="{9C29DE3B-2191-4BBF-B2FD-FB41F859D7D7}"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LACK_TextSlide_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BLACK_TextSlide_2-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BLACK_TextSlide_HalfYELLOW">
    <p:bg>
      <p:bgRef idx="1001">
        <a:schemeClr val="bg2"/>
      </p:bgRef>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solidFill>
                <a:schemeClr val="bg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BLACK_TextSlide_Comparison-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CK_Text+Photo-Righ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22820"/>
            <a:ext cx="4736592"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CK_Text+Photo-Lef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22820"/>
            <a:ext cx="5523825"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BLACK_TextSlide_3-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CK_TextSlide_Photo+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CK_TextSlide_BigNumb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2"/>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CK_Photo+BigQuote-1">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2"/>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ACK">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4B990108-491F-4BB8-A2D0-9C2056CBD5AA}"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CK_Photo+BigQuote-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CK_Photo+BigQuote-3">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BLACK_Photo+BigQuote-4">
    <p:bg>
      <p:bgRef idx="1001">
        <a:schemeClr val="bg2"/>
      </p:bgRef>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accent2"/>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CK_Photo+BigQuote+Text-1">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CK_Photo+BigQuote+Text-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BLACK_TitleOnl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CK_Blank">
    <p:bg>
      <p:bgRef idx="1001">
        <a:schemeClr val="bg2"/>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CK_BigQuot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CK_BigQuote+Text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CK_ThankYou-1">
    <p:bg>
      <p:bgRef idx="1001">
        <a:schemeClr val="bg2"/>
      </p:bgRef>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WHITE_TextSlide_Comparison-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CK_ThankYou-2">
    <p:bg>
      <p:bgRef idx="1001">
        <a:schemeClr val="bg2"/>
      </p:bgRef>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CK_ThankYou-3">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showMasterSp="0" userDrawn="1">
  <p:cSld name="RED_Title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RED_TextSlide_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RED_TextSlide_2-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showMasterSp="0" userDrawn="1">
  <p:cSld name="RED_TextSlide_HalfWHITE">
    <p:bg>
      <p:bgPr>
        <a:solidFill>
          <a:schemeClr val="accent3"/>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RED_TextSlide_Comparison-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ED_Text+Photo-Righ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ED_Text+Photo-Lef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RED_TextSlide_3-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_Text+Photo-Righ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 name="Footer Placeholder 2"/>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ED_TextSlide_Photo+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ED_TextSlide_BigNumb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D_Photo+BigQuote-1">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ED_Photo+BigQuote-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_Photo+BigQuote-3">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showMasterSp="0" userDrawn="1">
  <p:cSld name="RED_Photo+BigQuote-4">
    <p:bg>
      <p:bgPr>
        <a:solidFill>
          <a:schemeClr val="accent3"/>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RED_Photo+BigQuote+Text-1">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RED_Photo+BigQuote+Text-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RED_TitleOnly">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RED_Blank">
    <p:bg>
      <p:bgPr>
        <a:solidFill>
          <a:schemeClr val="accent3"/>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99" Type="http://schemas.openxmlformats.org/officeDocument/2006/relationships/slideLayout" Target="../slideLayouts/slideLayout99.xml"/><Relationship Id="rId98" Type="http://schemas.openxmlformats.org/officeDocument/2006/relationships/slideLayout" Target="../slideLayouts/slideLayout98.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6" Type="http://schemas.openxmlformats.org/officeDocument/2006/relationships/theme" Target="../theme/theme1.xml"/><Relationship Id="rId175" Type="http://schemas.openxmlformats.org/officeDocument/2006/relationships/slideLayout" Target="../slideLayouts/slideLayout175.xml"/><Relationship Id="rId174" Type="http://schemas.openxmlformats.org/officeDocument/2006/relationships/slideLayout" Target="../slideLayouts/slideLayout174.xml"/><Relationship Id="rId173" Type="http://schemas.openxmlformats.org/officeDocument/2006/relationships/slideLayout" Target="../slideLayouts/slideLayout173.xml"/><Relationship Id="rId172" Type="http://schemas.openxmlformats.org/officeDocument/2006/relationships/slideLayout" Target="../slideLayouts/slideLayout172.xml"/><Relationship Id="rId171" Type="http://schemas.openxmlformats.org/officeDocument/2006/relationships/slideLayout" Target="../slideLayouts/slideLayout171.xml"/><Relationship Id="rId170" Type="http://schemas.openxmlformats.org/officeDocument/2006/relationships/slideLayout" Target="../slideLayouts/slideLayout170.xml"/><Relationship Id="rId17" Type="http://schemas.openxmlformats.org/officeDocument/2006/relationships/slideLayout" Target="../slideLayouts/slideLayout17.xml"/><Relationship Id="rId169" Type="http://schemas.openxmlformats.org/officeDocument/2006/relationships/slideLayout" Target="../slideLayouts/slideLayout169.xml"/><Relationship Id="rId168" Type="http://schemas.openxmlformats.org/officeDocument/2006/relationships/slideLayout" Target="../slideLayouts/slideLayout168.xml"/><Relationship Id="rId167" Type="http://schemas.openxmlformats.org/officeDocument/2006/relationships/slideLayout" Target="../slideLayouts/slideLayout167.xml"/><Relationship Id="rId166" Type="http://schemas.openxmlformats.org/officeDocument/2006/relationships/slideLayout" Target="../slideLayouts/slideLayout166.xml"/><Relationship Id="rId165" Type="http://schemas.openxmlformats.org/officeDocument/2006/relationships/slideLayout" Target="../slideLayouts/slideLayout165.xml"/><Relationship Id="rId164" Type="http://schemas.openxmlformats.org/officeDocument/2006/relationships/slideLayout" Target="../slideLayouts/slideLayout164.xml"/><Relationship Id="rId163" Type="http://schemas.openxmlformats.org/officeDocument/2006/relationships/slideLayout" Target="../slideLayouts/slideLayout163.xml"/><Relationship Id="rId162" Type="http://schemas.openxmlformats.org/officeDocument/2006/relationships/slideLayout" Target="../slideLayouts/slideLayout162.xml"/><Relationship Id="rId161" Type="http://schemas.openxmlformats.org/officeDocument/2006/relationships/slideLayout" Target="../slideLayouts/slideLayout161.xml"/><Relationship Id="rId160" Type="http://schemas.openxmlformats.org/officeDocument/2006/relationships/slideLayout" Target="../slideLayouts/slideLayout160.xml"/><Relationship Id="rId16" Type="http://schemas.openxmlformats.org/officeDocument/2006/relationships/slideLayout" Target="../slideLayouts/slideLayout16.xml"/><Relationship Id="rId159" Type="http://schemas.openxmlformats.org/officeDocument/2006/relationships/slideLayout" Target="../slideLayouts/slideLayout159.xml"/><Relationship Id="rId158" Type="http://schemas.openxmlformats.org/officeDocument/2006/relationships/slideLayout" Target="../slideLayouts/slideLayout158.xml"/><Relationship Id="rId157" Type="http://schemas.openxmlformats.org/officeDocument/2006/relationships/slideLayout" Target="../slideLayouts/slideLayout157.xml"/><Relationship Id="rId156" Type="http://schemas.openxmlformats.org/officeDocument/2006/relationships/slideLayout" Target="../slideLayouts/slideLayout156.xml"/><Relationship Id="rId155" Type="http://schemas.openxmlformats.org/officeDocument/2006/relationships/slideLayout" Target="../slideLayouts/slideLayout155.xml"/><Relationship Id="rId154" Type="http://schemas.openxmlformats.org/officeDocument/2006/relationships/slideLayout" Target="../slideLayouts/slideLayout154.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0" Type="http://schemas.openxmlformats.org/officeDocument/2006/relationships/slideLayout" Target="../slideLayouts/slideLayout150.xml"/><Relationship Id="rId15" Type="http://schemas.openxmlformats.org/officeDocument/2006/relationships/slideLayout" Target="../slideLayouts/slideLayout15.xml"/><Relationship Id="rId149" Type="http://schemas.openxmlformats.org/officeDocument/2006/relationships/slideLayout" Target="../slideLayouts/slideLayout149.xml"/><Relationship Id="rId148" Type="http://schemas.openxmlformats.org/officeDocument/2006/relationships/slideLayout" Target="../slideLayouts/slideLayout148.xml"/><Relationship Id="rId147" Type="http://schemas.openxmlformats.org/officeDocument/2006/relationships/slideLayout" Target="../slideLayouts/slideLayout147.xml"/><Relationship Id="rId146" Type="http://schemas.openxmlformats.org/officeDocument/2006/relationships/slideLayout" Target="../slideLayouts/slideLayout146.xml"/><Relationship Id="rId145" Type="http://schemas.openxmlformats.org/officeDocument/2006/relationships/slideLayout" Target="../slideLayouts/slideLayout145.xml"/><Relationship Id="rId144" Type="http://schemas.openxmlformats.org/officeDocument/2006/relationships/slideLayout" Target="../slideLayouts/slideLayout144.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14" Type="http://schemas.openxmlformats.org/officeDocument/2006/relationships/slideLayout" Target="../slideLayouts/slideLayout14.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 Type="http://schemas.openxmlformats.org/officeDocument/2006/relationships/slideLayout" Target="../slideLayouts/slideLayout1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125" Type="http://schemas.openxmlformats.org/officeDocument/2006/relationships/slideLayout" Target="../slideLayouts/slideLayout125.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121" Type="http://schemas.openxmlformats.org/officeDocument/2006/relationships/slideLayout" Target="../slideLayouts/slideLayout121.xml"/><Relationship Id="rId120" Type="http://schemas.openxmlformats.org/officeDocument/2006/relationships/slideLayout" Target="../slideLayouts/slideLayout120.xml"/><Relationship Id="rId12" Type="http://schemas.openxmlformats.org/officeDocument/2006/relationships/slideLayout" Target="../slideLayouts/slideLayout12.xml"/><Relationship Id="rId119" Type="http://schemas.openxmlformats.org/officeDocument/2006/relationships/slideLayout" Target="../slideLayouts/slideLayout119.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4" Type="http://schemas.openxmlformats.org/officeDocument/2006/relationships/slideLayout" Target="../slideLayouts/slideLayout114.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110" Type="http://schemas.openxmlformats.org/officeDocument/2006/relationships/slideLayout" Target="../slideLayouts/slideLayout110.xml"/><Relationship Id="rId11" Type="http://schemas.openxmlformats.org/officeDocument/2006/relationships/slideLayout" Target="../slideLayouts/slideLayout11.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5"/>
            <a:ext cx="11429324" cy="60939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380999" y="1485900"/>
            <a:ext cx="11429325" cy="4267200"/>
          </a:xfrm>
          <a:prstGeom prst="rect">
            <a:avLst/>
          </a:prstGeom>
        </p:spPr>
        <p:txBody>
          <a:bodyPr vert="horz" lIns="0" tIns="0" rIns="0" bIns="0" rtlCol="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0" y="6162324"/>
            <a:ext cx="2743200" cy="365125"/>
          </a:xfrm>
          <a:prstGeom prst="rect">
            <a:avLst/>
          </a:prstGeom>
        </p:spPr>
        <p:txBody>
          <a:bodyPr vert="horz" lIns="0" tIns="0" rIns="0" bIns="0" rtlCol="0" anchor="b" anchorCtr="0"/>
          <a:lstStyle>
            <a:lvl1pPr algn="l">
              <a:defRPr sz="1400">
                <a:solidFill>
                  <a:schemeClr val="accent1"/>
                </a:solidFill>
              </a:defRPr>
            </a:lvl1pPr>
          </a:lstStyle>
          <a:p>
            <a:fld id="{D8F5EBA1-C1C2-4F6F-970D-CFE4A81E1DB0}" type="datetime3">
              <a:rPr lang="en-US" smtClean="0"/>
            </a:fld>
            <a:endParaRPr lang="en-US" dirty="0"/>
          </a:p>
        </p:txBody>
      </p:sp>
      <p:sp>
        <p:nvSpPr>
          <p:cNvPr id="5" name="Footer Placeholder 4"/>
          <p:cNvSpPr>
            <a:spLocks noGrp="1"/>
          </p:cNvSpPr>
          <p:nvPr>
            <p:ph type="ftr" sz="quarter" idx="3"/>
          </p:nvPr>
        </p:nvSpPr>
        <p:spPr>
          <a:xfrm>
            <a:off x="955370" y="6162324"/>
            <a:ext cx="4950130" cy="365125"/>
          </a:xfrm>
          <a:prstGeom prst="rect">
            <a:avLst/>
          </a:prstGeom>
        </p:spPr>
        <p:txBody>
          <a:bodyPr vert="horz" lIns="0" tIns="0" rIns="0" bIns="0" rtlCol="0" anchor="b" anchorCtr="0"/>
          <a:lstStyle>
            <a:lvl1pPr algn="l">
              <a:defRPr sz="1400">
                <a:solidFill>
                  <a:schemeClr val="accent1"/>
                </a:solidFill>
              </a:defRPr>
            </a:lvl1pPr>
          </a:lstStyle>
          <a:p>
            <a:endParaRPr lang="en-US" dirty="0"/>
          </a:p>
        </p:txBody>
      </p:sp>
      <p:sp>
        <p:nvSpPr>
          <p:cNvPr id="6" name="Slide Number Placeholder 5"/>
          <p:cNvSpPr>
            <a:spLocks noGrp="1"/>
          </p:cNvSpPr>
          <p:nvPr>
            <p:ph type="sldNum" sz="quarter" idx="4"/>
          </p:nvPr>
        </p:nvSpPr>
        <p:spPr>
          <a:xfrm>
            <a:off x="381000" y="6162324"/>
            <a:ext cx="457200" cy="365125"/>
          </a:xfrm>
          <a:prstGeom prst="rect">
            <a:avLst/>
          </a:prstGeom>
        </p:spPr>
        <p:txBody>
          <a:bodyPr vert="horz" lIns="0" tIns="0" rIns="0" bIns="0" rtlCol="0" anchor="b" anchorCtr="0"/>
          <a:lstStyle>
            <a:lvl1pPr algn="l">
              <a:defRPr sz="1400">
                <a:solidFill>
                  <a:schemeClr val="accent1"/>
                </a:solidFill>
              </a:defRPr>
            </a:lvl1pPr>
          </a:lstStyle>
          <a:p>
            <a:fld id="{1A9E565A-6679-4A67-8FB7-14EA342FD6E1}"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Lst>
  <p:transition>
    <p:fade/>
  </p:transition>
  <p:hf hd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600" kern="1200">
          <a:solidFill>
            <a:schemeClr val="tx1"/>
          </a:solidFill>
          <a:latin typeface="+mn-lt"/>
          <a:ea typeface="+mn-ea"/>
          <a:cs typeface="+mn-cs"/>
        </a:defRPr>
      </a:lvl1pPr>
      <a:lvl2pPr marL="51435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98830"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3pPr>
      <a:lvl4pPr marL="1202055"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14.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9" Type="http://schemas.openxmlformats.org/officeDocument/2006/relationships/notesSlide" Target="../notesSlides/notesSlide1.xml"/><Relationship Id="rId48" Type="http://schemas.openxmlformats.org/officeDocument/2006/relationships/slideLayout" Target="../slideLayouts/slideLayout12.xml"/><Relationship Id="rId47" Type="http://schemas.openxmlformats.org/officeDocument/2006/relationships/tags" Target="../tags/tag46.xml"/><Relationship Id="rId46" Type="http://schemas.openxmlformats.org/officeDocument/2006/relationships/tags" Target="../tags/tag45.xml"/><Relationship Id="rId45" Type="http://schemas.openxmlformats.org/officeDocument/2006/relationships/tags" Target="../tags/tag44.xml"/><Relationship Id="rId44" Type="http://schemas.openxmlformats.org/officeDocument/2006/relationships/tags" Target="../tags/tag43.xml"/><Relationship Id="rId43" Type="http://schemas.openxmlformats.org/officeDocument/2006/relationships/tags" Target="../tags/tag42.xml"/><Relationship Id="rId42" Type="http://schemas.openxmlformats.org/officeDocument/2006/relationships/tags" Target="../tags/tag41.xml"/><Relationship Id="rId41" Type="http://schemas.openxmlformats.org/officeDocument/2006/relationships/tags" Target="../tags/tag40.xml"/><Relationship Id="rId40" Type="http://schemas.openxmlformats.org/officeDocument/2006/relationships/tags" Target="../tags/tag39.xml"/><Relationship Id="rId4" Type="http://schemas.openxmlformats.org/officeDocument/2006/relationships/tags" Target="../tags/tag3.xml"/><Relationship Id="rId39" Type="http://schemas.openxmlformats.org/officeDocument/2006/relationships/tags" Target="../tags/tag38.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70.xml"/><Relationship Id="rId3" Type="http://schemas.openxmlformats.org/officeDocument/2006/relationships/tags" Target="../tags/tag50.xml"/><Relationship Id="rId2" Type="http://schemas.openxmlformats.org/officeDocument/2006/relationships/image" Target="../media/image20.jpeg"/><Relationship Id="rId1" Type="http://schemas.openxmlformats.org/officeDocument/2006/relationships/tags" Target="../tags/tag4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7.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485900"/>
            <a:ext cx="5524500" cy="819150"/>
          </a:xfrm>
        </p:spPr>
        <p:txBody>
          <a:bodyPr/>
          <a:lstStyle/>
          <a:p>
            <a:r>
              <a:rPr lang="en-US" altLang="zh-CN" sz="4400" dirty="0">
                <a:solidFill>
                  <a:schemeClr val="tx1"/>
                </a:solidFill>
                <a:latin typeface="+mj-ea"/>
                <a:sym typeface="+mn-ea"/>
              </a:rPr>
              <a:t>PASSENGER GROUND SERVICES</a:t>
            </a:r>
            <a:endParaRPr lang="en-US" altLang="zh-CN" sz="4400" b="1" dirty="0">
              <a:solidFill>
                <a:schemeClr val="tx1"/>
              </a:solidFill>
              <a:latin typeface="+mj-ea"/>
              <a:sym typeface="+mn-ea"/>
            </a:endParaRPr>
          </a:p>
        </p:txBody>
      </p:sp>
      <p:sp>
        <p:nvSpPr>
          <p:cNvPr id="4" name="Subtitle 3"/>
          <p:cNvSpPr>
            <a:spLocks noGrp="1"/>
          </p:cNvSpPr>
          <p:nvPr>
            <p:ph sz="half" idx="1"/>
          </p:nvPr>
        </p:nvSpPr>
        <p:spPr>
          <a:xfrm>
            <a:off x="381676" y="4082789"/>
            <a:ext cx="5523824" cy="2184661"/>
          </a:xfrm>
        </p:spPr>
        <p:txBody>
          <a:bodyPr/>
          <a:lstStyle/>
          <a:p>
            <a:r>
              <a:rPr lang="zh-CN" altLang="en-US" sz="1800" dirty="0">
                <a:latin typeface="+mn-lt"/>
              </a:rPr>
              <a:t>授课人：</a:t>
            </a:r>
            <a:endParaRPr lang="zh-CN" altLang="en-US" sz="1800" dirty="0">
              <a:latin typeface="+mn-lt"/>
            </a:endParaRPr>
          </a:p>
          <a:p>
            <a:endParaRPr lang="en-US" sz="1800" dirty="0">
              <a:latin typeface="+mn-lt"/>
            </a:endParaRPr>
          </a:p>
          <a:p>
            <a:r>
              <a:rPr lang="zh-CN" altLang="en-US" sz="1800" dirty="0">
                <a:latin typeface="+mn-lt"/>
              </a:rPr>
              <a:t>地点：</a:t>
            </a:r>
            <a:endParaRPr lang="zh-CN" altLang="en-US" sz="1800" dirty="0">
              <a:latin typeface="+mn-lt"/>
            </a:endParaRPr>
          </a:p>
        </p:txBody>
      </p:sp>
      <p:pic>
        <p:nvPicPr>
          <p:cNvPr id="13" name="Picture Placeholder 12" descr="A picture containing plane, aircraft, runway, airplane&#10;&#10;Description automatically generated"/>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3021" r="2233"/>
          <a:stretch>
            <a:fillRect/>
          </a:stretch>
        </p:blipFill>
        <p:spPr>
          <a:xfrm>
            <a:off x="6096000" y="-1"/>
            <a:ext cx="6096001" cy="6111545"/>
          </a:xfrm>
        </p:spPr>
      </p:pic>
      <p:sp>
        <p:nvSpPr>
          <p:cNvPr id="11" name="TextBox 10"/>
          <p:cNvSpPr txBox="1"/>
          <p:nvPr/>
        </p:nvSpPr>
        <p:spPr>
          <a:xfrm>
            <a:off x="380998" y="2714764"/>
            <a:ext cx="609600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Aktiv Grotesk"/>
                <a:ea typeface="+mn-ea"/>
                <a:cs typeface="+mn-cs"/>
              </a:rPr>
              <a:t>旅客地面服务</a:t>
            </a:r>
            <a:endParaRPr kumimoji="0" lang="zh-CN" altLang="en-US" sz="2000" b="0" i="0" u="none" strike="noStrike" kern="1200" cap="none" spc="0" normalizeH="0" baseline="0" noProof="0" dirty="0">
              <a:ln>
                <a:noFill/>
              </a:ln>
              <a:solidFill>
                <a:prstClr val="white"/>
              </a:solidFill>
              <a:effectLst/>
              <a:uLnTx/>
              <a:uFillTx/>
              <a:latin typeface="Aktiv Grotesk"/>
              <a:ea typeface="+mn-ea"/>
              <a:cs typeface="+mn-cs"/>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8.1.1 The Purpose of APP</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8" y="967463"/>
            <a:ext cx="10295965" cy="2308324"/>
          </a:xfrm>
          <a:prstGeom prst="rect">
            <a:avLst/>
          </a:prstGeom>
          <a:noFill/>
        </p:spPr>
        <p:txBody>
          <a:bodyPr wrap="square">
            <a:spAutoFit/>
          </a:bodyPr>
          <a:lstStyle/>
          <a:p>
            <a:r>
              <a:rPr lang="en-US" altLang="zh-CN" sz="2400" dirty="0">
                <a:latin typeface="+mn-ea"/>
              </a:rPr>
              <a:t>Family Passports</a:t>
            </a:r>
            <a:endParaRPr lang="en-US" altLang="zh-CN" sz="2400" dirty="0">
              <a:latin typeface="+mn-ea"/>
            </a:endParaRPr>
          </a:p>
          <a:p>
            <a:r>
              <a:rPr lang="zh-CN" altLang="en-US" sz="2400" dirty="0">
                <a:latin typeface="+mn-ea"/>
              </a:rPr>
              <a:t>家庭护照将包括主要持有人（母亲或父亲）和子女。出示家庭护照的旅客，即使他们没有带孩子旅行，也应该使用他们的全部详细信息进行</a:t>
            </a:r>
            <a:r>
              <a:rPr lang="en-US" altLang="zh-CN" sz="2400" dirty="0">
                <a:latin typeface="+mn-ea"/>
              </a:rPr>
              <a:t>APP</a:t>
            </a:r>
            <a:r>
              <a:rPr lang="zh-CN" altLang="en-US" sz="2400" dirty="0">
                <a:latin typeface="+mn-ea"/>
              </a:rPr>
              <a:t>处理。如果所有家庭成员都旅行，</a:t>
            </a:r>
            <a:r>
              <a:rPr lang="en-US" altLang="zh-CN" sz="2400" dirty="0">
                <a:latin typeface="+mn-ea"/>
              </a:rPr>
              <a:t>PGSA</a:t>
            </a:r>
            <a:r>
              <a:rPr lang="zh-CN" altLang="en-US" sz="2400" dirty="0">
                <a:latin typeface="+mn-ea"/>
              </a:rPr>
              <a:t>将需要使用他们的完整详细信息为每个人提交一份</a:t>
            </a:r>
            <a:r>
              <a:rPr lang="en-US" altLang="zh-CN" sz="2400" dirty="0">
                <a:latin typeface="+mn-ea"/>
              </a:rPr>
              <a:t>APP</a:t>
            </a:r>
            <a:r>
              <a:rPr lang="zh-CN" altLang="en-US" sz="2400" dirty="0">
                <a:latin typeface="+mn-ea"/>
              </a:rPr>
              <a:t>检查。</a:t>
            </a:r>
            <a:endParaRPr lang="en-US" altLang="zh-CN" sz="2400" dirty="0">
              <a:latin typeface="+mn-ea"/>
            </a:endParaRPr>
          </a:p>
          <a:p>
            <a:r>
              <a:rPr lang="zh-CN" altLang="en-US" sz="2400" dirty="0">
                <a:latin typeface="+mn-ea"/>
              </a:rPr>
              <a:t>需注意，持有家庭护照的儿童在没有主要护照持有人的情况下不能旅行。</a:t>
            </a:r>
            <a:endParaRPr lang="en-US" altLang="zh-CN" sz="2400" dirty="0">
              <a:latin typeface="+mn-ea"/>
            </a:endParaRPr>
          </a:p>
        </p:txBody>
      </p:sp>
      <p:sp>
        <p:nvSpPr>
          <p:cNvPr id="3" name="文本框 2"/>
          <p:cNvSpPr txBox="1"/>
          <p:nvPr/>
        </p:nvSpPr>
        <p:spPr>
          <a:xfrm>
            <a:off x="838198" y="3350135"/>
            <a:ext cx="10295965" cy="1569660"/>
          </a:xfrm>
          <a:prstGeom prst="rect">
            <a:avLst/>
          </a:prstGeom>
          <a:noFill/>
        </p:spPr>
        <p:txBody>
          <a:bodyPr wrap="square">
            <a:spAutoFit/>
          </a:bodyPr>
          <a:lstStyle/>
          <a:p>
            <a:r>
              <a:rPr lang="en-US" altLang="zh-CN" sz="2400" dirty="0">
                <a:latin typeface="+mn-ea"/>
              </a:rPr>
              <a:t>Special Travel Documents</a:t>
            </a:r>
            <a:endParaRPr lang="en-US" altLang="zh-CN" sz="2400" dirty="0">
              <a:latin typeface="+mn-ea"/>
            </a:endParaRPr>
          </a:p>
          <a:p>
            <a:r>
              <a:rPr lang="zh-CN" altLang="en-US" sz="2400" dirty="0">
                <a:latin typeface="+mn-ea"/>
              </a:rPr>
              <a:t>一些旅客使用一些国家接受的各种其他类型的证件（例如，身份证明、难民旅行证、联合国和红十字会旅行证、海员证和军人证），不同的国家对各种旅行证件的可接受性有不同的要求</a:t>
            </a:r>
            <a:endParaRPr lang="en-US" altLang="zh-CN" sz="2400" dirty="0">
              <a:latin typeface="+mn-ea"/>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8.1.1 The Purpose of APP</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8" y="967463"/>
            <a:ext cx="10295965" cy="830997"/>
          </a:xfrm>
          <a:prstGeom prst="rect">
            <a:avLst/>
          </a:prstGeom>
          <a:noFill/>
        </p:spPr>
        <p:txBody>
          <a:bodyPr wrap="square">
            <a:spAutoFit/>
          </a:bodyPr>
          <a:lstStyle/>
          <a:p>
            <a:r>
              <a:rPr lang="en-US" altLang="zh-CN" sz="2400" dirty="0">
                <a:latin typeface="+mn-ea"/>
              </a:rPr>
              <a:t>Categories of Passenger</a:t>
            </a:r>
            <a:endParaRPr lang="en-US" altLang="zh-CN" sz="2400" dirty="0">
              <a:latin typeface="+mn-ea"/>
            </a:endParaRPr>
          </a:p>
          <a:p>
            <a:r>
              <a:rPr lang="en-US" altLang="zh-CN" sz="2400" dirty="0">
                <a:latin typeface="+mn-ea"/>
              </a:rPr>
              <a:t>APP</a:t>
            </a:r>
            <a:r>
              <a:rPr lang="zh-CN" altLang="en-US" sz="2400" dirty="0">
                <a:latin typeface="+mn-ea"/>
              </a:rPr>
              <a:t>处理各种类型的旅客，包括：</a:t>
            </a:r>
            <a:endParaRPr lang="en-US" altLang="zh-CN" sz="2400" dirty="0">
              <a:latin typeface="+mn-ea"/>
            </a:endParaRPr>
          </a:p>
        </p:txBody>
      </p:sp>
      <p:sp>
        <p:nvSpPr>
          <p:cNvPr id="3" name="文本框 2"/>
          <p:cNvSpPr txBox="1"/>
          <p:nvPr/>
        </p:nvSpPr>
        <p:spPr>
          <a:xfrm>
            <a:off x="891988" y="4876722"/>
            <a:ext cx="10295965" cy="830997"/>
          </a:xfrm>
          <a:prstGeom prst="rect">
            <a:avLst/>
          </a:prstGeom>
          <a:noFill/>
        </p:spPr>
        <p:txBody>
          <a:bodyPr wrap="square">
            <a:spAutoFit/>
          </a:bodyPr>
          <a:lstStyle/>
          <a:p>
            <a:r>
              <a:rPr lang="en-US" altLang="zh-CN" sz="2400" dirty="0">
                <a:latin typeface="+mn-ea"/>
              </a:rPr>
              <a:t>Crew</a:t>
            </a:r>
            <a:endParaRPr lang="en-US" altLang="zh-CN" sz="2400" dirty="0">
              <a:latin typeface="+mn-ea"/>
            </a:endParaRPr>
          </a:p>
          <a:p>
            <a:r>
              <a:rPr lang="zh-CN" altLang="en-US" sz="2400" dirty="0">
                <a:latin typeface="+mn-ea"/>
              </a:rPr>
              <a:t>除了旅客， </a:t>
            </a:r>
            <a:r>
              <a:rPr lang="en-US" altLang="zh-CN" sz="2400" dirty="0">
                <a:latin typeface="+mn-ea"/>
              </a:rPr>
              <a:t>APP</a:t>
            </a:r>
            <a:r>
              <a:rPr lang="zh-CN" altLang="en-US" sz="2400" dirty="0">
                <a:latin typeface="+mn-ea"/>
              </a:rPr>
              <a:t>还需处理机组人员。</a:t>
            </a:r>
            <a:endParaRPr lang="en-US" altLang="zh-CN" sz="2400" dirty="0">
              <a:latin typeface="+mn-ea"/>
            </a:endParaRPr>
          </a:p>
        </p:txBody>
      </p:sp>
      <p:pic>
        <p:nvPicPr>
          <p:cNvPr id="8" name="图片 7"/>
          <p:cNvPicPr>
            <a:picLocks noChangeAspect="1"/>
          </p:cNvPicPr>
          <p:nvPr/>
        </p:nvPicPr>
        <p:blipFill>
          <a:blip r:embed="rId1"/>
          <a:stretch>
            <a:fillRect/>
          </a:stretch>
        </p:blipFill>
        <p:spPr>
          <a:xfrm>
            <a:off x="838198" y="1879640"/>
            <a:ext cx="7800570" cy="2976831"/>
          </a:xfrm>
          <a:prstGeom prst="rect">
            <a:avLst/>
          </a:prstGeom>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8.1.2  Passenger Data Requirements for APP</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955370" y="1283857"/>
            <a:ext cx="8977524" cy="2677656"/>
          </a:xfrm>
          <a:prstGeom prst="rect">
            <a:avLst/>
          </a:prstGeom>
          <a:noFill/>
        </p:spPr>
        <p:txBody>
          <a:bodyPr wrap="square">
            <a:spAutoFit/>
          </a:bodyPr>
          <a:lstStyle/>
          <a:p>
            <a:r>
              <a:rPr lang="en-US" altLang="zh-CN" sz="2400" dirty="0">
                <a:latin typeface="+mn-ea"/>
              </a:rPr>
              <a:t>Transit Passengers</a:t>
            </a:r>
            <a:endParaRPr lang="en-US" altLang="zh-CN" sz="2400" dirty="0">
              <a:latin typeface="+mn-ea"/>
            </a:endParaRPr>
          </a:p>
          <a:p>
            <a:r>
              <a:rPr lang="zh-CN" altLang="en-US" sz="2400" dirty="0">
                <a:latin typeface="+mn-ea"/>
              </a:rPr>
              <a:t>所有过境旅客必须通过</a:t>
            </a:r>
            <a:r>
              <a:rPr lang="en-US" altLang="zh-CN" sz="2400" dirty="0">
                <a:latin typeface="+mn-ea"/>
              </a:rPr>
              <a:t>APP</a:t>
            </a:r>
            <a:r>
              <a:rPr lang="zh-CN" altLang="en-US" sz="2400" dirty="0">
                <a:latin typeface="+mn-ea"/>
              </a:rPr>
              <a:t>进行处理。</a:t>
            </a:r>
            <a:r>
              <a:rPr lang="en-US" altLang="zh-CN" sz="2400" dirty="0">
                <a:latin typeface="+mn-ea"/>
              </a:rPr>
              <a:t>PGSA</a:t>
            </a:r>
            <a:r>
              <a:rPr lang="zh-CN" altLang="en-US" sz="2400" dirty="0">
                <a:latin typeface="+mn-ea"/>
              </a:rPr>
              <a:t>有责任识别和处理所有在</a:t>
            </a:r>
            <a:r>
              <a:rPr lang="en-US" altLang="zh-CN" sz="2400" dirty="0">
                <a:latin typeface="+mn-ea"/>
              </a:rPr>
              <a:t>APP</a:t>
            </a:r>
            <a:r>
              <a:rPr lang="zh-CN" altLang="en-US" sz="2400" dirty="0">
                <a:latin typeface="+mn-ea"/>
              </a:rPr>
              <a:t>国家</a:t>
            </a:r>
            <a:r>
              <a:rPr lang="en-US" altLang="zh-CN" sz="2400" dirty="0">
                <a:latin typeface="+mn-ea"/>
              </a:rPr>
              <a:t>/</a:t>
            </a:r>
            <a:r>
              <a:rPr lang="zh-CN" altLang="en-US" sz="2400" dirty="0">
                <a:latin typeface="+mn-ea"/>
              </a:rPr>
              <a:t>地区过境的旅客。当旅客抵达</a:t>
            </a:r>
            <a:r>
              <a:rPr lang="en-US" altLang="zh-CN" sz="2400" dirty="0">
                <a:latin typeface="+mn-ea"/>
              </a:rPr>
              <a:t>APP</a:t>
            </a:r>
            <a:r>
              <a:rPr lang="zh-CN" altLang="en-US" sz="2400" dirty="0">
                <a:latin typeface="+mn-ea"/>
              </a:rPr>
              <a:t>机场，并在未通过移民检查的情况下乘坐出境航班离开</a:t>
            </a:r>
            <a:r>
              <a:rPr lang="en-US" altLang="zh-CN" sz="2400" dirty="0">
                <a:latin typeface="+mn-ea"/>
              </a:rPr>
              <a:t>APP</a:t>
            </a:r>
            <a:r>
              <a:rPr lang="zh-CN" altLang="en-US" sz="2400" dirty="0">
                <a:latin typeface="+mn-ea"/>
              </a:rPr>
              <a:t>国家时，该旅客将被归类为过境旅客。</a:t>
            </a:r>
            <a:endParaRPr lang="en-US" altLang="zh-CN" sz="2400" dirty="0">
              <a:latin typeface="+mn-ea"/>
            </a:endParaRPr>
          </a:p>
          <a:p>
            <a:r>
              <a:rPr lang="zh-CN" altLang="en-US" sz="2400" dirty="0">
                <a:latin typeface="+mn-ea"/>
              </a:rPr>
              <a:t>一些过境旅客需要签证，而特定国家公民可在一些国家享受过境免签（</a:t>
            </a:r>
            <a:r>
              <a:rPr lang="en-US" altLang="zh-CN" sz="2400" dirty="0">
                <a:latin typeface="+mn-ea"/>
              </a:rPr>
              <a:t>TWOV</a:t>
            </a:r>
            <a:r>
              <a:rPr lang="zh-CN" altLang="en-US" sz="2400" dirty="0">
                <a:latin typeface="+mn-ea"/>
              </a:rPr>
              <a:t>）。</a:t>
            </a:r>
            <a:endParaRPr lang="zh-CN" altLang="en-US" sz="2400" dirty="0">
              <a:latin typeface="+mn-ea"/>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8.1.2  Passenger Data Requirements for APP</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955370" y="1283857"/>
            <a:ext cx="8977524" cy="2308324"/>
          </a:xfrm>
          <a:prstGeom prst="rect">
            <a:avLst/>
          </a:prstGeom>
          <a:noFill/>
        </p:spPr>
        <p:txBody>
          <a:bodyPr wrap="square">
            <a:spAutoFit/>
          </a:bodyPr>
          <a:lstStyle/>
          <a:p>
            <a:r>
              <a:rPr lang="en-US" altLang="zh-CN" sz="2400" dirty="0">
                <a:latin typeface="+mn-ea"/>
              </a:rPr>
              <a:t>Intermediate transit</a:t>
            </a:r>
            <a:endParaRPr lang="en-US" altLang="zh-CN" sz="2400" dirty="0">
              <a:latin typeface="+mn-ea"/>
            </a:endParaRPr>
          </a:p>
          <a:p>
            <a:r>
              <a:rPr lang="zh-CN" altLang="en-US" sz="2400" dirty="0">
                <a:latin typeface="+mn-ea"/>
              </a:rPr>
              <a:t>旅客在到达最终目的地之前一直停留在同一航班上。（</a:t>
            </a:r>
            <a:r>
              <a:rPr lang="en-US" altLang="zh-CN" sz="2400" dirty="0">
                <a:latin typeface="+mn-ea"/>
              </a:rPr>
              <a:t>APP</a:t>
            </a:r>
            <a:r>
              <a:rPr lang="zh-CN" altLang="en-US" sz="2400" dirty="0">
                <a:latin typeface="+mn-ea"/>
              </a:rPr>
              <a:t>处理一次）</a:t>
            </a:r>
            <a:endParaRPr lang="en-US" altLang="zh-CN" sz="2400" dirty="0">
              <a:latin typeface="+mn-ea"/>
            </a:endParaRPr>
          </a:p>
          <a:p>
            <a:r>
              <a:rPr lang="en-US" altLang="zh-CN" sz="2400" dirty="0">
                <a:latin typeface="+mn-ea"/>
              </a:rPr>
              <a:t>Transit at start or end of international flight</a:t>
            </a:r>
            <a:endParaRPr lang="en-US" altLang="zh-CN" sz="2400" dirty="0">
              <a:latin typeface="+mn-ea"/>
            </a:endParaRPr>
          </a:p>
          <a:p>
            <a:r>
              <a:rPr lang="zh-CN" altLang="en-US" sz="2400" dirty="0">
                <a:latin typeface="+mn-ea"/>
              </a:rPr>
              <a:t>旅客在到达最终目的地之前在</a:t>
            </a:r>
            <a:r>
              <a:rPr lang="en-US" altLang="zh-CN" sz="2400" dirty="0">
                <a:latin typeface="+mn-ea"/>
              </a:rPr>
              <a:t>APP</a:t>
            </a:r>
            <a:r>
              <a:rPr lang="zh-CN" altLang="en-US" sz="2400" dirty="0">
                <a:latin typeface="+mn-ea"/>
              </a:rPr>
              <a:t>国家更改了航班。（两次单独的</a:t>
            </a:r>
            <a:r>
              <a:rPr lang="en-US" altLang="zh-CN" sz="2400" dirty="0">
                <a:latin typeface="+mn-ea"/>
              </a:rPr>
              <a:t>APP</a:t>
            </a:r>
            <a:r>
              <a:rPr lang="zh-CN" altLang="en-US" sz="2400" dirty="0">
                <a:latin typeface="+mn-ea"/>
              </a:rPr>
              <a:t>处理）</a:t>
            </a:r>
            <a:endParaRPr lang="zh-CN" altLang="en-US" sz="2400" dirty="0">
              <a:latin typeface="+mn-ea"/>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8.1.2  Passenger Data Requirements for APP</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955370" y="918843"/>
            <a:ext cx="8977524" cy="830997"/>
          </a:xfrm>
          <a:prstGeom prst="rect">
            <a:avLst/>
          </a:prstGeom>
          <a:noFill/>
        </p:spPr>
        <p:txBody>
          <a:bodyPr wrap="square">
            <a:spAutoFit/>
          </a:bodyPr>
          <a:lstStyle/>
          <a:p>
            <a:r>
              <a:rPr lang="en-US" altLang="zh-CN" sz="2400" dirty="0">
                <a:latin typeface="+mn-ea"/>
              </a:rPr>
              <a:t>Processing Transit Passengers with or without Visas</a:t>
            </a:r>
            <a:endParaRPr lang="en-US" altLang="zh-CN" sz="2400" dirty="0">
              <a:latin typeface="+mn-ea"/>
            </a:endParaRPr>
          </a:p>
          <a:p>
            <a:r>
              <a:rPr lang="zh-CN" altLang="en-US" sz="2400" dirty="0">
                <a:latin typeface="+mn-ea"/>
              </a:rPr>
              <a:t>持有签证的过境旅客应使用最基本的数据进行</a:t>
            </a:r>
            <a:r>
              <a:rPr lang="en-US" altLang="zh-CN" sz="2400" dirty="0">
                <a:latin typeface="+mn-ea"/>
              </a:rPr>
              <a:t>APP</a:t>
            </a:r>
            <a:r>
              <a:rPr lang="zh-CN" altLang="en-US" sz="2400" dirty="0">
                <a:latin typeface="+mn-ea"/>
              </a:rPr>
              <a:t>处理，包括：</a:t>
            </a:r>
            <a:endParaRPr lang="en-US" altLang="zh-CN" sz="2400" dirty="0">
              <a:latin typeface="+mn-ea"/>
            </a:endParaRPr>
          </a:p>
        </p:txBody>
      </p:sp>
      <p:pic>
        <p:nvPicPr>
          <p:cNvPr id="7" name="图片 6"/>
          <p:cNvPicPr>
            <a:picLocks noChangeAspect="1"/>
          </p:cNvPicPr>
          <p:nvPr/>
        </p:nvPicPr>
        <p:blipFill>
          <a:blip r:embed="rId1"/>
          <a:stretch>
            <a:fillRect/>
          </a:stretch>
        </p:blipFill>
        <p:spPr>
          <a:xfrm>
            <a:off x="1000195" y="1749840"/>
            <a:ext cx="7016285" cy="1120638"/>
          </a:xfrm>
          <a:prstGeom prst="rect">
            <a:avLst/>
          </a:prstGeom>
        </p:spPr>
      </p:pic>
      <p:sp>
        <p:nvSpPr>
          <p:cNvPr id="8" name="文本框 7"/>
          <p:cNvSpPr txBox="1"/>
          <p:nvPr/>
        </p:nvSpPr>
        <p:spPr>
          <a:xfrm>
            <a:off x="1000195" y="2971836"/>
            <a:ext cx="8977524" cy="830997"/>
          </a:xfrm>
          <a:prstGeom prst="rect">
            <a:avLst/>
          </a:prstGeom>
          <a:noFill/>
        </p:spPr>
        <p:txBody>
          <a:bodyPr wrap="square">
            <a:spAutoFit/>
          </a:bodyPr>
          <a:lstStyle/>
          <a:p>
            <a:r>
              <a:rPr lang="zh-CN" altLang="en-US" sz="2400" dirty="0">
                <a:latin typeface="+mn-ea"/>
              </a:rPr>
              <a:t>符合</a:t>
            </a:r>
            <a:r>
              <a:rPr lang="en-US" altLang="zh-CN" sz="2400" dirty="0">
                <a:latin typeface="+mn-ea"/>
              </a:rPr>
              <a:t>TWOV</a:t>
            </a:r>
            <a:r>
              <a:rPr lang="zh-CN" altLang="en-US" sz="2400" dirty="0">
                <a:latin typeface="+mn-ea"/>
              </a:rPr>
              <a:t>条件的旅客必须进行</a:t>
            </a:r>
            <a:r>
              <a:rPr lang="en-US" altLang="zh-CN" sz="2400" dirty="0">
                <a:latin typeface="+mn-ea"/>
              </a:rPr>
              <a:t>APP</a:t>
            </a:r>
            <a:r>
              <a:rPr lang="zh-CN" altLang="en-US" sz="2400" dirty="0">
                <a:latin typeface="+mn-ea"/>
              </a:rPr>
              <a:t>处理，并提供完整的详细信息。包括：</a:t>
            </a:r>
            <a:endParaRPr lang="en-US" altLang="zh-CN" sz="2400" dirty="0">
              <a:latin typeface="+mn-ea"/>
            </a:endParaRPr>
          </a:p>
        </p:txBody>
      </p:sp>
      <p:pic>
        <p:nvPicPr>
          <p:cNvPr id="10" name="图片 9"/>
          <p:cNvPicPr>
            <a:picLocks noChangeAspect="1"/>
          </p:cNvPicPr>
          <p:nvPr/>
        </p:nvPicPr>
        <p:blipFill>
          <a:blip r:embed="rId2"/>
          <a:stretch>
            <a:fillRect/>
          </a:stretch>
        </p:blipFill>
        <p:spPr>
          <a:xfrm>
            <a:off x="1013308" y="3904191"/>
            <a:ext cx="6940417" cy="2156775"/>
          </a:xfrm>
          <a:prstGeom prst="rect">
            <a:avLst/>
          </a:prstGeom>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8.2 CUSS</a:t>
            </a:r>
            <a:r>
              <a:rPr lang="zh-CN" altLang="en-US" sz="3200" b="1" dirty="0"/>
              <a:t>，</a:t>
            </a:r>
            <a:r>
              <a:rPr lang="en-US" altLang="zh-CN" sz="3200" b="1" dirty="0"/>
              <a:t>CUTE and CUPPS</a:t>
            </a:r>
            <a:br>
              <a:rPr lang="en-US" altLang="zh-CN" sz="3200" b="1" dirty="0"/>
            </a:br>
            <a:endParaRPr lang="zh-CN" altLang="en-US" sz="3200" b="1" dirty="0"/>
          </a:p>
        </p:txBody>
      </p:sp>
      <p:sp>
        <p:nvSpPr>
          <p:cNvPr id="3" name="内容占位符 2"/>
          <p:cNvSpPr>
            <a:spLocks noGrp="1"/>
          </p:cNvSpPr>
          <p:nvPr>
            <p:ph idx="1"/>
          </p:nvPr>
        </p:nvSpPr>
        <p:spPr>
          <a:xfrm>
            <a:off x="1113864" y="1698811"/>
            <a:ext cx="9964272" cy="4267200"/>
          </a:xfrm>
        </p:spPr>
        <p:txBody>
          <a:bodyPr/>
          <a:lstStyle/>
          <a:p>
            <a:r>
              <a:rPr lang="zh-CN" altLang="en-US" sz="2400" dirty="0">
                <a:latin typeface="+mn-ea"/>
              </a:rPr>
              <a:t>由于全方位服务增加了航空公司的财务压力，加上廉价航空公司的诞生和强劲增长，以及在线办理登机手续使用的普及，自助服务既是旅客的需求，也是航空公司在不大幅增加运营成本的情况下保持业务增长的必然结果。</a:t>
            </a:r>
            <a:endParaRPr lang="en-US" altLang="zh-CN" sz="2400" dirty="0">
              <a:latin typeface="+mn-ea"/>
            </a:endParaRPr>
          </a:p>
          <a:p>
            <a:r>
              <a:rPr lang="en-US" altLang="zh-CN" sz="2400" dirty="0">
                <a:latin typeface="+mn-ea"/>
              </a:rPr>
              <a:t>CUSS</a:t>
            </a:r>
            <a:r>
              <a:rPr lang="zh-CN" altLang="en-US" sz="2400" dirty="0">
                <a:latin typeface="+mn-ea"/>
              </a:rPr>
              <a:t>是一种灵活的旅客便利系统，可加快办理登机手续的速度。</a:t>
            </a:r>
            <a:endParaRPr lang="en-US" altLang="zh-CN" sz="2400" dirty="0">
              <a:latin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8.2.1 Purpose and Function of CUSS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9" y="888955"/>
            <a:ext cx="7588625" cy="1200329"/>
          </a:xfrm>
          <a:prstGeom prst="rect">
            <a:avLst/>
          </a:prstGeom>
          <a:noFill/>
        </p:spPr>
        <p:txBody>
          <a:bodyPr wrap="square">
            <a:spAutoFit/>
          </a:bodyPr>
          <a:lstStyle/>
          <a:p>
            <a:r>
              <a:rPr lang="en-US" altLang="zh-CN" sz="2400" dirty="0">
                <a:latin typeface="+mn-ea"/>
              </a:rPr>
              <a:t>CUSS</a:t>
            </a:r>
            <a:r>
              <a:rPr lang="zh-CN" altLang="en-US" sz="2400" dirty="0">
                <a:latin typeface="+mn-ea"/>
              </a:rPr>
              <a:t>是多家航空公司在一台设备上为旅客提供值机手续办理的方式。</a:t>
            </a:r>
            <a:endParaRPr lang="en-US" altLang="zh-CN" sz="2400" dirty="0">
              <a:latin typeface="+mn-ea"/>
            </a:endParaRPr>
          </a:p>
          <a:p>
            <a:r>
              <a:rPr lang="zh-CN" altLang="en-US" sz="2400" dirty="0">
                <a:latin typeface="+mn-ea"/>
              </a:rPr>
              <a:t>旅客可以使用</a:t>
            </a:r>
            <a:r>
              <a:rPr lang="en-US" altLang="zh-CN" sz="2400" dirty="0">
                <a:latin typeface="+mn-ea"/>
              </a:rPr>
              <a:t>CUSS</a:t>
            </a:r>
            <a:r>
              <a:rPr lang="zh-CN" altLang="en-US" sz="2400" dirty="0">
                <a:latin typeface="+mn-ea"/>
              </a:rPr>
              <a:t>来实现：</a:t>
            </a:r>
            <a:endParaRPr lang="en-US" altLang="zh-CN" sz="2400" dirty="0">
              <a:latin typeface="+mn-ea"/>
            </a:endParaRPr>
          </a:p>
        </p:txBody>
      </p:sp>
      <p:pic>
        <p:nvPicPr>
          <p:cNvPr id="7" name="图片 6"/>
          <p:cNvPicPr>
            <a:picLocks noChangeAspect="1"/>
          </p:cNvPicPr>
          <p:nvPr/>
        </p:nvPicPr>
        <p:blipFill>
          <a:blip r:embed="rId1"/>
          <a:stretch>
            <a:fillRect/>
          </a:stretch>
        </p:blipFill>
        <p:spPr>
          <a:xfrm>
            <a:off x="8426824" y="808056"/>
            <a:ext cx="3080970" cy="5601417"/>
          </a:xfrm>
          <a:prstGeom prst="rect">
            <a:avLst/>
          </a:prstGeom>
        </p:spPr>
      </p:pic>
      <p:pic>
        <p:nvPicPr>
          <p:cNvPr id="11" name="图片 10"/>
          <p:cNvPicPr>
            <a:picLocks noChangeAspect="1"/>
          </p:cNvPicPr>
          <p:nvPr/>
        </p:nvPicPr>
        <p:blipFill>
          <a:blip r:embed="rId2"/>
          <a:stretch>
            <a:fillRect/>
          </a:stretch>
        </p:blipFill>
        <p:spPr>
          <a:xfrm>
            <a:off x="838199" y="2027956"/>
            <a:ext cx="3814483" cy="4035614"/>
          </a:xfrm>
          <a:prstGeom prst="rect">
            <a:avLst/>
          </a:prstGeom>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8.2.1 Purpose and Function of CUSS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8" name="图片 7"/>
          <p:cNvPicPr>
            <a:picLocks noChangeAspect="1"/>
          </p:cNvPicPr>
          <p:nvPr/>
        </p:nvPicPr>
        <p:blipFill>
          <a:blip r:embed="rId1"/>
          <a:stretch>
            <a:fillRect/>
          </a:stretch>
        </p:blipFill>
        <p:spPr>
          <a:xfrm>
            <a:off x="656665" y="1232111"/>
            <a:ext cx="4971992" cy="3761230"/>
          </a:xfrm>
          <a:prstGeom prst="rect">
            <a:avLst/>
          </a:prstGeom>
        </p:spPr>
      </p:pic>
      <p:pic>
        <p:nvPicPr>
          <p:cNvPr id="10" name="图片 9"/>
          <p:cNvPicPr>
            <a:picLocks noChangeAspect="1"/>
          </p:cNvPicPr>
          <p:nvPr/>
        </p:nvPicPr>
        <p:blipFill>
          <a:blip r:embed="rId2"/>
          <a:stretch>
            <a:fillRect/>
          </a:stretch>
        </p:blipFill>
        <p:spPr>
          <a:xfrm>
            <a:off x="7171766" y="1232111"/>
            <a:ext cx="4363570" cy="3726401"/>
          </a:xfrm>
          <a:prstGeom prst="rect">
            <a:avLst/>
          </a:prstGeom>
        </p:spPr>
      </p:pic>
      <p:sp>
        <p:nvSpPr>
          <p:cNvPr id="12" name="文本框 11"/>
          <p:cNvSpPr txBox="1"/>
          <p:nvPr/>
        </p:nvSpPr>
        <p:spPr>
          <a:xfrm>
            <a:off x="6095662" y="2384612"/>
            <a:ext cx="1299882" cy="584775"/>
          </a:xfrm>
          <a:prstGeom prst="rect">
            <a:avLst/>
          </a:prstGeom>
          <a:noFill/>
        </p:spPr>
        <p:txBody>
          <a:bodyPr wrap="square" rtlCol="0">
            <a:spAutoFit/>
          </a:bodyPr>
          <a:lstStyle/>
          <a:p>
            <a:r>
              <a:rPr lang="en-US" altLang="zh-CN" sz="3200" b="1" dirty="0"/>
              <a:t>VS</a:t>
            </a:r>
            <a:endParaRPr lang="zh-CN" altLang="en-US" sz="3200" b="1"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8.2.1 Purpose and Function of CUSS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7" name="图片 6"/>
          <p:cNvPicPr>
            <a:picLocks noChangeAspect="1"/>
          </p:cNvPicPr>
          <p:nvPr/>
        </p:nvPicPr>
        <p:blipFill>
          <a:blip r:embed="rId1"/>
          <a:stretch>
            <a:fillRect/>
          </a:stretch>
        </p:blipFill>
        <p:spPr>
          <a:xfrm>
            <a:off x="1263578" y="1353671"/>
            <a:ext cx="8268937" cy="3088876"/>
          </a:xfrm>
          <a:prstGeom prst="rect">
            <a:avLst/>
          </a:prstGeom>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8.2.1 Purpose and Function of CUSS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8" name="文本框 7"/>
          <p:cNvSpPr txBox="1"/>
          <p:nvPr/>
        </p:nvSpPr>
        <p:spPr>
          <a:xfrm>
            <a:off x="1138517" y="1191417"/>
            <a:ext cx="10157012" cy="1569660"/>
          </a:xfrm>
          <a:prstGeom prst="rect">
            <a:avLst/>
          </a:prstGeom>
          <a:noFill/>
        </p:spPr>
        <p:txBody>
          <a:bodyPr wrap="square">
            <a:spAutoFit/>
          </a:bodyPr>
          <a:lstStyle/>
          <a:p>
            <a:r>
              <a:rPr lang="en-US" altLang="zh-CN" sz="2400" dirty="0"/>
              <a:t>Role of the PGSA</a:t>
            </a:r>
            <a:endParaRPr lang="en-US" altLang="zh-CN" sz="2400" dirty="0"/>
          </a:p>
          <a:p>
            <a:endParaRPr lang="en-US" altLang="zh-CN" sz="2400" dirty="0"/>
          </a:p>
          <a:p>
            <a:r>
              <a:rPr lang="en-US" altLang="zh-CN" sz="2400" dirty="0"/>
              <a:t>PGSA</a:t>
            </a:r>
            <a:r>
              <a:rPr lang="zh-CN" altLang="en-US" sz="2400" dirty="0"/>
              <a:t>的职责是在整个</a:t>
            </a:r>
            <a:r>
              <a:rPr lang="en-US" altLang="zh-CN" sz="2400" dirty="0"/>
              <a:t>CUSS</a:t>
            </a:r>
            <a:r>
              <a:rPr lang="zh-CN" altLang="en-US" sz="2400" dirty="0"/>
              <a:t>过程中为旅客提供协助。虽然</a:t>
            </a:r>
            <a:r>
              <a:rPr lang="en-US" altLang="zh-CN" sz="2400" dirty="0"/>
              <a:t>CUSS</a:t>
            </a:r>
            <a:r>
              <a:rPr lang="zh-CN" altLang="en-US" sz="2400" dirty="0"/>
              <a:t>使用起来很简单，但旅客可能会遇到困难，</a:t>
            </a:r>
            <a:r>
              <a:rPr lang="en-US" altLang="zh-CN" sz="2400" dirty="0"/>
              <a:t>PGSA</a:t>
            </a:r>
            <a:r>
              <a:rPr lang="zh-CN" altLang="en-US" sz="2400" dirty="0"/>
              <a:t>需要出现在自助值机区以及行李托运区。</a:t>
            </a:r>
            <a:endParaRPr lang="zh-CN" altLang="en-US" sz="2400" dirty="0"/>
          </a:p>
        </p:txBody>
      </p:sp>
      <p:pic>
        <p:nvPicPr>
          <p:cNvPr id="10" name="图片 9"/>
          <p:cNvPicPr>
            <a:picLocks noChangeAspect="1"/>
          </p:cNvPicPr>
          <p:nvPr/>
        </p:nvPicPr>
        <p:blipFill>
          <a:blip r:embed="rId1"/>
          <a:stretch>
            <a:fillRect/>
          </a:stretch>
        </p:blipFill>
        <p:spPr>
          <a:xfrm>
            <a:off x="1138517" y="2796928"/>
            <a:ext cx="6083500" cy="3257538"/>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dirty="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grpSp>
        <p:nvGrpSpPr>
          <p:cNvPr id="37" name="组合 36"/>
          <p:cNvGrpSpPr/>
          <p:nvPr/>
        </p:nvGrpSpPr>
        <p:grpSpPr>
          <a:xfrm>
            <a:off x="1056438" y="197171"/>
            <a:ext cx="2516528" cy="240965"/>
            <a:chOff x="690678" y="725490"/>
            <a:chExt cx="2516528" cy="240965"/>
          </a:xfrm>
        </p:grpSpPr>
        <p:grpSp>
          <p:nvGrpSpPr>
            <p:cNvPr id="38" name="组合 37"/>
            <p:cNvGrpSpPr/>
            <p:nvPr/>
          </p:nvGrpSpPr>
          <p:grpSpPr>
            <a:xfrm>
              <a:off x="690678" y="725490"/>
              <a:ext cx="324000" cy="240965"/>
              <a:chOff x="690678" y="987744"/>
              <a:chExt cx="324000" cy="240965"/>
            </a:xfrm>
          </p:grpSpPr>
          <p:sp>
            <p:nvSpPr>
              <p:cNvPr id="43" name="矩形: 圆角 42"/>
              <p:cNvSpPr/>
              <p:nvPr>
                <p:custDataLst>
                  <p:tags r:id="rId2"/>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4" name="矩形: 圆角 43"/>
              <p:cNvSpPr/>
              <p:nvPr>
                <p:custDataLst>
                  <p:tags r:id="rId3"/>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5" name="矩形: 圆角 44"/>
              <p:cNvSpPr/>
              <p:nvPr>
                <p:custDataLst>
                  <p:tags r:id="rId4"/>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nvGrpSpPr>
            <p:cNvPr id="39" name="组合 38"/>
            <p:cNvGrpSpPr/>
            <p:nvPr/>
          </p:nvGrpSpPr>
          <p:grpSpPr>
            <a:xfrm flipH="1" flipV="1">
              <a:off x="2883206" y="725490"/>
              <a:ext cx="324000" cy="240965"/>
              <a:chOff x="690678" y="987744"/>
              <a:chExt cx="324000" cy="240965"/>
            </a:xfrm>
          </p:grpSpPr>
          <p:sp>
            <p:nvSpPr>
              <p:cNvPr id="40" name="矩形: 圆角 39"/>
              <p:cNvSpPr/>
              <p:nvPr>
                <p:custDataLst>
                  <p:tags r:id="rId5"/>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41" name="矩形: 圆角 40"/>
              <p:cNvSpPr/>
              <p:nvPr>
                <p:custDataLst>
                  <p:tags r:id="rId6"/>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2" name="矩形: 圆角 41"/>
              <p:cNvSpPr/>
              <p:nvPr>
                <p:custDataLst>
                  <p:tags r:id="rId7"/>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sp>
        <p:nvSpPr>
          <p:cNvPr id="88" name="矩形: 圆角 87"/>
          <p:cNvSpPr/>
          <p:nvPr>
            <p:custDataLst>
              <p:tags r:id="rId8"/>
            </p:custDataLst>
          </p:nvPr>
        </p:nvSpPr>
        <p:spPr>
          <a:xfrm>
            <a:off x="468379" y="908049"/>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0" name="文本框 89"/>
          <p:cNvSpPr txBox="1"/>
          <p:nvPr>
            <p:custDataLst>
              <p:tags r:id="rId9"/>
            </p:custDataLst>
          </p:nvPr>
        </p:nvSpPr>
        <p:spPr>
          <a:xfrm>
            <a:off x="619125" y="1263650"/>
            <a:ext cx="333057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Introduction to Airport &amp; Airline Ground Operations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92" name="矩形: 圆角 91"/>
          <p:cNvSpPr/>
          <p:nvPr>
            <p:custDataLst>
              <p:tags r:id="rId10"/>
            </p:custDataLst>
          </p:nvPr>
        </p:nvSpPr>
        <p:spPr>
          <a:xfrm>
            <a:off x="618875" y="553145"/>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94" name="文本框 93"/>
          <p:cNvSpPr txBox="1"/>
          <p:nvPr>
            <p:custDataLst>
              <p:tags r:id="rId11"/>
            </p:custDataLst>
          </p:nvPr>
        </p:nvSpPr>
        <p:spPr>
          <a:xfrm>
            <a:off x="687419" y="59319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Module1</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96" name="矩形: 圆角 95"/>
          <p:cNvSpPr/>
          <p:nvPr>
            <p:custDataLst>
              <p:tags r:id="rId12"/>
            </p:custDataLst>
          </p:nvPr>
        </p:nvSpPr>
        <p:spPr>
          <a:xfrm>
            <a:off x="471980" y="2569329"/>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8" name="文本框 97"/>
          <p:cNvSpPr txBox="1"/>
          <p:nvPr>
            <p:custDataLst>
              <p:tags r:id="rId13"/>
            </p:custDataLst>
          </p:nvPr>
        </p:nvSpPr>
        <p:spPr>
          <a:xfrm>
            <a:off x="619125" y="2904808"/>
            <a:ext cx="3375025"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Computer Reservations and Departure Control Systems Function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100" name="矩形: 圆角 99"/>
          <p:cNvSpPr/>
          <p:nvPr>
            <p:custDataLst>
              <p:tags r:id="rId14"/>
            </p:custDataLst>
          </p:nvPr>
        </p:nvSpPr>
        <p:spPr>
          <a:xfrm>
            <a:off x="627835" y="242622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2" name="文本框 101"/>
          <p:cNvSpPr txBox="1"/>
          <p:nvPr>
            <p:custDataLst>
              <p:tags r:id="rId15"/>
            </p:custDataLst>
          </p:nvPr>
        </p:nvSpPr>
        <p:spPr>
          <a:xfrm>
            <a:off x="696379" y="2450768"/>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Module2</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157" name="任意多边形: 形状 156"/>
          <p:cNvSpPr/>
          <p:nvPr>
            <p:custDataLst>
              <p:tags r:id="rId16"/>
            </p:custDataLst>
          </p:nvPr>
        </p:nvSpPr>
        <p:spPr>
          <a:xfrm>
            <a:off x="0" y="6743780"/>
            <a:ext cx="12192000" cy="114219"/>
          </a:xfrm>
          <a:custGeom>
            <a:avLst/>
            <a:gdLst>
              <a:gd name="connsiteX0" fmla="*/ 50193 w 12192000"/>
              <a:gd name="connsiteY0" fmla="*/ 0 h 462946"/>
              <a:gd name="connsiteX1" fmla="*/ 12141806 w 12192000"/>
              <a:gd name="connsiteY1" fmla="*/ 0 h 462946"/>
              <a:gd name="connsiteX2" fmla="*/ 12179645 w 12192000"/>
              <a:gd name="connsiteY2" fmla="*/ 7639 h 462946"/>
              <a:gd name="connsiteX3" fmla="*/ 12192000 w 12192000"/>
              <a:gd name="connsiteY3" fmla="*/ 15970 h 462946"/>
              <a:gd name="connsiteX4" fmla="*/ 12192000 w 12192000"/>
              <a:gd name="connsiteY4" fmla="*/ 462946 h 462946"/>
              <a:gd name="connsiteX5" fmla="*/ 0 w 12192000"/>
              <a:gd name="connsiteY5" fmla="*/ 462946 h 462946"/>
              <a:gd name="connsiteX6" fmla="*/ 0 w 12192000"/>
              <a:gd name="connsiteY6" fmla="*/ 15969 h 462946"/>
              <a:gd name="connsiteX7" fmla="*/ 12355 w 12192000"/>
              <a:gd name="connsiteY7" fmla="*/ 7639 h 462946"/>
              <a:gd name="connsiteX8" fmla="*/ 50193 w 12192000"/>
              <a:gd name="connsiteY8" fmla="*/ 0 h 46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62946">
                <a:moveTo>
                  <a:pt x="50193" y="0"/>
                </a:moveTo>
                <a:lnTo>
                  <a:pt x="12141806" y="0"/>
                </a:lnTo>
                <a:cubicBezTo>
                  <a:pt x="12155228" y="0"/>
                  <a:pt x="12168015" y="2720"/>
                  <a:pt x="12179645" y="7639"/>
                </a:cubicBezTo>
                <a:lnTo>
                  <a:pt x="12192000" y="15970"/>
                </a:lnTo>
                <a:lnTo>
                  <a:pt x="12192000" y="462946"/>
                </a:lnTo>
                <a:lnTo>
                  <a:pt x="0" y="462946"/>
                </a:lnTo>
                <a:lnTo>
                  <a:pt x="0" y="15969"/>
                </a:lnTo>
                <a:lnTo>
                  <a:pt x="12355" y="7639"/>
                </a:lnTo>
                <a:cubicBezTo>
                  <a:pt x="23985" y="2720"/>
                  <a:pt x="36771" y="0"/>
                  <a:pt x="50193" y="0"/>
                </a:cubicBez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 name="矩形: 圆角 2"/>
          <p:cNvSpPr/>
          <p:nvPr>
            <p:custDataLst>
              <p:tags r:id="rId17"/>
            </p:custDataLst>
          </p:nvPr>
        </p:nvSpPr>
        <p:spPr>
          <a:xfrm>
            <a:off x="477339" y="4305673"/>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2" name="文本框 11"/>
          <p:cNvSpPr txBox="1"/>
          <p:nvPr>
            <p:custDataLst>
              <p:tags r:id="rId18"/>
            </p:custDataLst>
          </p:nvPr>
        </p:nvSpPr>
        <p:spPr>
          <a:xfrm>
            <a:off x="601912" y="4610010"/>
            <a:ext cx="3676458"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Check-In Procedures for Passengers and their Baggage(Airport &amp; Off-Site)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4" name="矩形: 圆角 4"/>
          <p:cNvSpPr/>
          <p:nvPr>
            <p:custDataLst>
              <p:tags r:id="rId19"/>
            </p:custDataLst>
          </p:nvPr>
        </p:nvSpPr>
        <p:spPr>
          <a:xfrm>
            <a:off x="601912" y="411469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5" name="文本框 14"/>
          <p:cNvSpPr txBox="1"/>
          <p:nvPr>
            <p:custDataLst>
              <p:tags r:id="rId20"/>
            </p:custDataLst>
          </p:nvPr>
        </p:nvSpPr>
        <p:spPr>
          <a:xfrm>
            <a:off x="696379" y="413594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Module3</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16" name="矩形: 圆角 6"/>
          <p:cNvSpPr/>
          <p:nvPr>
            <p:custDataLst>
              <p:tags r:id="rId21"/>
            </p:custDataLst>
          </p:nvPr>
        </p:nvSpPr>
        <p:spPr>
          <a:xfrm>
            <a:off x="4332165" y="899082"/>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7" name="文本框 16"/>
          <p:cNvSpPr txBox="1"/>
          <p:nvPr>
            <p:custDataLst>
              <p:tags r:id="rId22"/>
            </p:custDataLst>
          </p:nvPr>
        </p:nvSpPr>
        <p:spPr>
          <a:xfrm>
            <a:off x="4491355" y="1127443"/>
            <a:ext cx="3440430"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Conditions of Carriage, Boarding Procedures and Close-Out Messaging</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8" name="矩形: 圆角 8"/>
          <p:cNvSpPr/>
          <p:nvPr>
            <p:custDataLst>
              <p:tags r:id="rId23"/>
            </p:custDataLst>
          </p:nvPr>
        </p:nvSpPr>
        <p:spPr>
          <a:xfrm>
            <a:off x="4482661" y="544178"/>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9" name="文本框 18"/>
          <p:cNvSpPr txBox="1"/>
          <p:nvPr>
            <p:custDataLst>
              <p:tags r:id="rId24"/>
            </p:custDataLst>
          </p:nvPr>
        </p:nvSpPr>
        <p:spPr>
          <a:xfrm>
            <a:off x="4551205" y="584224"/>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Module4</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20" name="矩形: 圆角 10"/>
          <p:cNvSpPr/>
          <p:nvPr>
            <p:custDataLst>
              <p:tags r:id="rId25"/>
            </p:custDataLst>
          </p:nvPr>
        </p:nvSpPr>
        <p:spPr>
          <a:xfrm>
            <a:off x="4335766" y="2560362"/>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21" name="文本框 20"/>
          <p:cNvSpPr txBox="1"/>
          <p:nvPr>
            <p:custDataLst>
              <p:tags r:id="rId26"/>
            </p:custDataLst>
          </p:nvPr>
        </p:nvSpPr>
        <p:spPr>
          <a:xfrm>
            <a:off x="4491355" y="2970530"/>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Dangerous Goods </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Regulations</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22" name="矩形: 圆角 12"/>
          <p:cNvSpPr/>
          <p:nvPr>
            <p:custDataLst>
              <p:tags r:id="rId27"/>
            </p:custDataLst>
          </p:nvPr>
        </p:nvSpPr>
        <p:spPr>
          <a:xfrm>
            <a:off x="4491621" y="2417254"/>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3" name="文本框 22"/>
          <p:cNvSpPr txBox="1"/>
          <p:nvPr>
            <p:custDataLst>
              <p:tags r:id="rId28"/>
            </p:custDataLst>
          </p:nvPr>
        </p:nvSpPr>
        <p:spPr>
          <a:xfrm>
            <a:off x="4560165" y="244180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Module5</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25" name="矩形: 圆角 16"/>
          <p:cNvSpPr/>
          <p:nvPr>
            <p:custDataLst>
              <p:tags r:id="rId29"/>
            </p:custDataLst>
          </p:nvPr>
        </p:nvSpPr>
        <p:spPr>
          <a:xfrm>
            <a:off x="8277109" y="908049"/>
            <a:ext cx="3530745" cy="141245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solidFill>
                <a:srgbClr val="FFFFFF"/>
              </a:solidFill>
              <a:highlight>
                <a:srgbClr val="0000FF"/>
              </a:highlight>
              <a:latin typeface="思源黑体 CN Light"/>
            </a:endParaRPr>
          </a:p>
        </p:txBody>
      </p:sp>
      <p:sp>
        <p:nvSpPr>
          <p:cNvPr id="26" name="文本框 25"/>
          <p:cNvSpPr txBox="1"/>
          <p:nvPr>
            <p:custDataLst>
              <p:tags r:id="rId30"/>
            </p:custDataLst>
          </p:nvPr>
        </p:nvSpPr>
        <p:spPr>
          <a:xfrm>
            <a:off x="8354446" y="1127685"/>
            <a:ext cx="3530745"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Aviation Security Requirements for Passengers and Baggage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27" name="矩形: 圆角 18"/>
          <p:cNvSpPr/>
          <p:nvPr>
            <p:custDataLst>
              <p:tags r:id="rId31"/>
            </p:custDataLst>
          </p:nvPr>
        </p:nvSpPr>
        <p:spPr>
          <a:xfrm>
            <a:off x="8346452" y="544177"/>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8" name="文本框 27"/>
          <p:cNvSpPr txBox="1"/>
          <p:nvPr>
            <p:custDataLst>
              <p:tags r:id="rId32"/>
            </p:custDataLst>
          </p:nvPr>
        </p:nvSpPr>
        <p:spPr>
          <a:xfrm>
            <a:off x="8414996" y="584223"/>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Module7</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29" name="矩形: 圆角 20"/>
          <p:cNvSpPr/>
          <p:nvPr>
            <p:custDataLst>
              <p:tags r:id="rId33"/>
            </p:custDataLst>
          </p:nvPr>
        </p:nvSpPr>
        <p:spPr>
          <a:xfrm>
            <a:off x="8277108" y="2586360"/>
            <a:ext cx="3530745" cy="1402089"/>
          </a:xfrm>
          <a:prstGeom prst="round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solidFill>
                <a:srgbClr val="FFFFFF"/>
              </a:solidFill>
              <a:highlight>
                <a:srgbClr val="0000FF"/>
              </a:highlight>
              <a:latin typeface="思源黑体 CN Light"/>
            </a:endParaRPr>
          </a:p>
        </p:txBody>
      </p:sp>
      <p:sp>
        <p:nvSpPr>
          <p:cNvPr id="30" name="文本框 29"/>
          <p:cNvSpPr txBox="1"/>
          <p:nvPr>
            <p:custDataLst>
              <p:tags r:id="rId34"/>
            </p:custDataLst>
          </p:nvPr>
        </p:nvSpPr>
        <p:spPr>
          <a:xfrm>
            <a:off x="8382109" y="2942839"/>
            <a:ext cx="310324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Enhanced Passenger Facilitation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31" name="矩形: 圆角 22"/>
          <p:cNvSpPr/>
          <p:nvPr>
            <p:custDataLst>
              <p:tags r:id="rId35"/>
            </p:custDataLst>
          </p:nvPr>
        </p:nvSpPr>
        <p:spPr>
          <a:xfrm>
            <a:off x="8355412" y="241725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2" name="文本框 31"/>
          <p:cNvSpPr txBox="1"/>
          <p:nvPr>
            <p:custDataLst>
              <p:tags r:id="rId36"/>
            </p:custDataLst>
          </p:nvPr>
        </p:nvSpPr>
        <p:spPr>
          <a:xfrm>
            <a:off x="8423956" y="244180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Module8</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33" name="矩形: 圆角 24"/>
          <p:cNvSpPr/>
          <p:nvPr>
            <p:custDataLst>
              <p:tags r:id="rId37"/>
            </p:custDataLst>
          </p:nvPr>
        </p:nvSpPr>
        <p:spPr>
          <a:xfrm>
            <a:off x="8204916" y="4296705"/>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34" name="矩形: 圆角 27"/>
          <p:cNvSpPr/>
          <p:nvPr>
            <p:custDataLst>
              <p:tags r:id="rId38"/>
            </p:custDataLst>
          </p:nvPr>
        </p:nvSpPr>
        <p:spPr>
          <a:xfrm>
            <a:off x="4456738" y="412175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7" name="矩形: 圆角 29"/>
          <p:cNvSpPr/>
          <p:nvPr>
            <p:custDataLst>
              <p:tags r:id="rId39"/>
            </p:custDataLst>
          </p:nvPr>
        </p:nvSpPr>
        <p:spPr>
          <a:xfrm>
            <a:off x="8287642" y="410212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8" name="文本框 47"/>
          <p:cNvSpPr txBox="1"/>
          <p:nvPr>
            <p:custDataLst>
              <p:tags r:id="rId40"/>
            </p:custDataLst>
          </p:nvPr>
        </p:nvSpPr>
        <p:spPr>
          <a:xfrm>
            <a:off x="8382109" y="4123372"/>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Module9</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49" name="文本框 48"/>
          <p:cNvSpPr txBox="1"/>
          <p:nvPr>
            <p:custDataLst>
              <p:tags r:id="rId41"/>
            </p:custDataLst>
          </p:nvPr>
        </p:nvSpPr>
        <p:spPr>
          <a:xfrm>
            <a:off x="4551045" y="4775200"/>
            <a:ext cx="3186430"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50" name="文本框 49"/>
          <p:cNvSpPr txBox="1"/>
          <p:nvPr>
            <p:custDataLst>
              <p:tags r:id="rId42"/>
            </p:custDataLst>
          </p:nvPr>
        </p:nvSpPr>
        <p:spPr>
          <a:xfrm>
            <a:off x="8415020" y="4774883"/>
            <a:ext cx="2928620" cy="3860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Future of the Industry</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3" name="矩形: 圆角 10"/>
          <p:cNvSpPr/>
          <p:nvPr>
            <p:custDataLst>
              <p:tags r:id="rId43"/>
            </p:custDataLst>
          </p:nvPr>
        </p:nvSpPr>
        <p:spPr>
          <a:xfrm>
            <a:off x="4337356" y="4307903"/>
            <a:ext cx="3685851"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8" name="矩形: 圆角 12"/>
          <p:cNvSpPr/>
          <p:nvPr>
            <p:custDataLst>
              <p:tags r:id="rId44"/>
            </p:custDataLst>
          </p:nvPr>
        </p:nvSpPr>
        <p:spPr>
          <a:xfrm>
            <a:off x="4557613" y="411924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5" name="文本框 34"/>
          <p:cNvSpPr txBox="1"/>
          <p:nvPr>
            <p:custDataLst>
              <p:tags r:id="rId45"/>
            </p:custDataLst>
          </p:nvPr>
        </p:nvSpPr>
        <p:spPr>
          <a:xfrm>
            <a:off x="4551205" y="4143005"/>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Module6</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9" name="文本框 8"/>
          <p:cNvSpPr txBox="1"/>
          <p:nvPr>
            <p:custDataLst>
              <p:tags r:id="rId46"/>
            </p:custDataLst>
          </p:nvPr>
        </p:nvSpPr>
        <p:spPr>
          <a:xfrm>
            <a:off x="4587205" y="4646418"/>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Tree>
    <p:custDataLst>
      <p:tags r:id="rId47"/>
    </p:custData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8.2.2 CUTE as Compared to the CUSS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8" name="文本框 7"/>
          <p:cNvSpPr txBox="1"/>
          <p:nvPr/>
        </p:nvSpPr>
        <p:spPr>
          <a:xfrm>
            <a:off x="826994" y="1213933"/>
            <a:ext cx="10157012" cy="1938992"/>
          </a:xfrm>
          <a:prstGeom prst="rect">
            <a:avLst/>
          </a:prstGeom>
          <a:noFill/>
        </p:spPr>
        <p:txBody>
          <a:bodyPr wrap="square">
            <a:spAutoFit/>
          </a:bodyPr>
          <a:lstStyle/>
          <a:p>
            <a:r>
              <a:rPr lang="en-US" altLang="zh-CN" sz="2400" dirty="0"/>
              <a:t>CUTE —— Common User Terminal Equipment </a:t>
            </a:r>
            <a:r>
              <a:rPr lang="zh-CN" altLang="en-US" sz="2400" dirty="0"/>
              <a:t>通用用户终端设备</a:t>
            </a:r>
            <a:endParaRPr lang="en-US" altLang="zh-CN" sz="2400" dirty="0"/>
          </a:p>
          <a:p>
            <a:endParaRPr lang="en-US" altLang="zh-CN" sz="2400" dirty="0"/>
          </a:p>
          <a:p>
            <a:r>
              <a:rPr lang="zh-CN" altLang="en-US" sz="2400" dirty="0"/>
              <a:t>传统的</a:t>
            </a:r>
            <a:r>
              <a:rPr lang="en-US" altLang="zh-CN" sz="2400" dirty="0"/>
              <a:t>CUTE</a:t>
            </a:r>
            <a:r>
              <a:rPr lang="zh-CN" altLang="en-US" sz="2400" dirty="0"/>
              <a:t>系统可能会让旅客排队，这取决于航空公司开设的值机柜台的数量和航班的旅客数量。在值机柜台，旅客可能会因</a:t>
            </a:r>
            <a:r>
              <a:rPr lang="en-US" altLang="zh-CN" sz="2400" dirty="0"/>
              <a:t>PGSA</a:t>
            </a:r>
            <a:r>
              <a:rPr lang="zh-CN" altLang="en-US" sz="2400" dirty="0"/>
              <a:t>办理登机手续的速度而延迟。</a:t>
            </a:r>
            <a:endParaRPr lang="en-US" altLang="zh-CN" sz="2400" dirty="0"/>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8.2.2 CUTE as Compared to the CUSS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7" name="图片 6"/>
          <p:cNvPicPr>
            <a:picLocks noChangeAspect="1"/>
          </p:cNvPicPr>
          <p:nvPr/>
        </p:nvPicPr>
        <p:blipFill>
          <a:blip r:embed="rId1"/>
          <a:stretch>
            <a:fillRect/>
          </a:stretch>
        </p:blipFill>
        <p:spPr>
          <a:xfrm>
            <a:off x="2366683" y="1096452"/>
            <a:ext cx="6773589" cy="4943942"/>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8.2.3 Purpose and Function of CUPPS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8" name="文本框 7"/>
          <p:cNvSpPr txBox="1"/>
          <p:nvPr/>
        </p:nvSpPr>
        <p:spPr>
          <a:xfrm>
            <a:off x="955370" y="774684"/>
            <a:ext cx="10157012" cy="830997"/>
          </a:xfrm>
          <a:prstGeom prst="rect">
            <a:avLst/>
          </a:prstGeom>
          <a:noFill/>
        </p:spPr>
        <p:txBody>
          <a:bodyPr wrap="square">
            <a:spAutoFit/>
          </a:bodyPr>
          <a:lstStyle/>
          <a:p>
            <a:r>
              <a:rPr lang="en-US" altLang="zh-CN" sz="2400" dirty="0"/>
              <a:t>CUPPS ——Common Use Passenger Processing Systems</a:t>
            </a:r>
            <a:r>
              <a:rPr lang="zh-CN" altLang="en-US" sz="2400" dirty="0"/>
              <a:t>通用旅客处理系统</a:t>
            </a:r>
            <a:endParaRPr lang="en-US" altLang="zh-CN" sz="2400" dirty="0"/>
          </a:p>
          <a:p>
            <a:r>
              <a:rPr lang="en-US" altLang="zh-CN" sz="2400" dirty="0"/>
              <a:t>CUPPS</a:t>
            </a:r>
            <a:r>
              <a:rPr lang="zh-CN" altLang="en-US" sz="2400" dirty="0"/>
              <a:t>的好处：</a:t>
            </a:r>
            <a:endParaRPr lang="en-US" altLang="zh-CN" sz="2400" dirty="0"/>
          </a:p>
        </p:txBody>
      </p:sp>
      <p:pic>
        <p:nvPicPr>
          <p:cNvPr id="7" name="图片 6"/>
          <p:cNvPicPr>
            <a:picLocks noChangeAspect="1"/>
          </p:cNvPicPr>
          <p:nvPr/>
        </p:nvPicPr>
        <p:blipFill>
          <a:blip r:embed="rId1"/>
          <a:stretch>
            <a:fillRect/>
          </a:stretch>
        </p:blipFill>
        <p:spPr>
          <a:xfrm>
            <a:off x="3370729" y="1200902"/>
            <a:ext cx="6450153" cy="4755222"/>
          </a:xfrm>
          <a:prstGeom prst="rect">
            <a:avLst/>
          </a:prstGeom>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8.3 Role of PGSAS in a Fast Travel Program</a:t>
            </a:r>
            <a:br>
              <a:rPr lang="en-US" altLang="zh-CN" sz="3200" b="1" dirty="0"/>
            </a:br>
            <a:endParaRPr lang="zh-CN" altLang="en-US" sz="3200" b="1" dirty="0"/>
          </a:p>
        </p:txBody>
      </p:sp>
      <p:sp>
        <p:nvSpPr>
          <p:cNvPr id="3" name="内容占位符 2"/>
          <p:cNvSpPr>
            <a:spLocks noGrp="1"/>
          </p:cNvSpPr>
          <p:nvPr>
            <p:ph idx="1"/>
          </p:nvPr>
        </p:nvSpPr>
        <p:spPr>
          <a:xfrm>
            <a:off x="710453" y="1295400"/>
            <a:ext cx="9964272" cy="739588"/>
          </a:xfrm>
        </p:spPr>
        <p:txBody>
          <a:bodyPr/>
          <a:lstStyle/>
          <a:p>
            <a:r>
              <a:rPr lang="zh-CN" altLang="en-US" sz="2400" dirty="0">
                <a:latin typeface="+mn-ea"/>
              </a:rPr>
              <a:t>自助服务系统的实施对机场、航空公司和旅客来说是双赢的。</a:t>
            </a:r>
            <a:endParaRPr lang="en-US" altLang="zh-CN" sz="2400" dirty="0">
              <a:latin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8" name="图片 7"/>
          <p:cNvPicPr>
            <a:picLocks noChangeAspect="1"/>
          </p:cNvPicPr>
          <p:nvPr/>
        </p:nvPicPr>
        <p:blipFill>
          <a:blip r:embed="rId1"/>
          <a:stretch>
            <a:fillRect/>
          </a:stretch>
        </p:blipFill>
        <p:spPr>
          <a:xfrm>
            <a:off x="2278742" y="1788282"/>
            <a:ext cx="6750958" cy="4073890"/>
          </a:xfrm>
          <a:prstGeom prst="rect">
            <a:avLst/>
          </a:prstGeom>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8.3.1 Challenges in Implementation of Self-service</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9" y="888955"/>
            <a:ext cx="10972125" cy="1938992"/>
          </a:xfrm>
          <a:prstGeom prst="rect">
            <a:avLst/>
          </a:prstGeom>
          <a:noFill/>
        </p:spPr>
        <p:txBody>
          <a:bodyPr wrap="square">
            <a:spAutoFit/>
          </a:bodyPr>
          <a:lstStyle/>
          <a:p>
            <a:r>
              <a:rPr lang="en-US" altLang="zh-CN" sz="2400" dirty="0">
                <a:latin typeface="+mn-ea"/>
              </a:rPr>
              <a:t>Passengers</a:t>
            </a:r>
            <a:r>
              <a:rPr lang="zh-CN" altLang="en-US" sz="2400" dirty="0">
                <a:latin typeface="+mn-ea"/>
              </a:rPr>
              <a:t>：</a:t>
            </a:r>
            <a:endParaRPr lang="en-US" altLang="zh-CN" sz="2400" dirty="0">
              <a:latin typeface="+mn-ea"/>
            </a:endParaRPr>
          </a:p>
          <a:p>
            <a:r>
              <a:rPr lang="en-US" altLang="zh-CN" sz="2400" dirty="0">
                <a:latin typeface="+mn-ea"/>
              </a:rPr>
              <a:t>Availability——</a:t>
            </a:r>
            <a:r>
              <a:rPr lang="zh-CN" altLang="en-US" sz="2400" dirty="0">
                <a:latin typeface="+mn-ea"/>
              </a:rPr>
              <a:t>在发达的航空市场，自助服务在旅客旅程的许多环节中越来越普遍。乘客能够在全球范围内使用自助服务是很重要的。</a:t>
            </a:r>
            <a:endParaRPr lang="en-US" altLang="zh-CN" sz="2400" dirty="0">
              <a:latin typeface="+mn-ea"/>
            </a:endParaRPr>
          </a:p>
          <a:p>
            <a:r>
              <a:rPr lang="en-US" altLang="zh-CN" sz="2400" dirty="0">
                <a:latin typeface="+mn-ea"/>
              </a:rPr>
              <a:t>Consistency——</a:t>
            </a:r>
            <a:r>
              <a:rPr lang="zh-CN" altLang="en-US" sz="2400" dirty="0">
                <a:latin typeface="+mn-ea"/>
              </a:rPr>
              <a:t>由于缺乏一致性，旅客每次使用不同的承运人的自助服务时都需要了解如何使用，导致混乱。</a:t>
            </a:r>
            <a:endParaRPr lang="en-US" altLang="zh-CN" sz="2400" dirty="0">
              <a:latin typeface="+mn-ea"/>
            </a:endParaRPr>
          </a:p>
        </p:txBody>
      </p:sp>
      <p:sp>
        <p:nvSpPr>
          <p:cNvPr id="3" name="文本框 2"/>
          <p:cNvSpPr txBox="1"/>
          <p:nvPr/>
        </p:nvSpPr>
        <p:spPr>
          <a:xfrm>
            <a:off x="906063" y="2827947"/>
            <a:ext cx="10972125" cy="1200329"/>
          </a:xfrm>
          <a:prstGeom prst="rect">
            <a:avLst/>
          </a:prstGeom>
          <a:noFill/>
        </p:spPr>
        <p:txBody>
          <a:bodyPr wrap="square">
            <a:spAutoFit/>
          </a:bodyPr>
          <a:lstStyle/>
          <a:p>
            <a:r>
              <a:rPr lang="en-US" altLang="zh-CN" sz="2400" dirty="0">
                <a:latin typeface="+mn-ea"/>
              </a:rPr>
              <a:t>Airlines</a:t>
            </a:r>
            <a:r>
              <a:rPr lang="zh-CN" altLang="en-US" sz="2400" dirty="0">
                <a:latin typeface="+mn-ea"/>
              </a:rPr>
              <a:t>：</a:t>
            </a:r>
            <a:endParaRPr lang="en-US" altLang="zh-CN" sz="2400" dirty="0">
              <a:latin typeface="+mn-ea"/>
            </a:endParaRPr>
          </a:p>
          <a:p>
            <a:r>
              <a:rPr lang="en-US" altLang="zh-CN" sz="2400" dirty="0">
                <a:latin typeface="+mn-ea"/>
              </a:rPr>
              <a:t>Cost and complexity——</a:t>
            </a:r>
            <a:r>
              <a:rPr lang="zh-CN" altLang="en-US" sz="2400" dirty="0">
                <a:latin typeface="+mn-ea"/>
              </a:rPr>
              <a:t>任何此类服务的广泛采用都提出了一个共同的方法或标准的问题，以为整个行业提供一致性和更低的成本。挑战在于该如何引入标准。</a:t>
            </a:r>
            <a:endParaRPr lang="en-US" altLang="zh-CN" sz="2400" dirty="0">
              <a:latin typeface="+mn-ea"/>
            </a:endParaRPr>
          </a:p>
        </p:txBody>
      </p:sp>
      <p:sp>
        <p:nvSpPr>
          <p:cNvPr id="8" name="文本框 7"/>
          <p:cNvSpPr txBox="1"/>
          <p:nvPr/>
        </p:nvSpPr>
        <p:spPr>
          <a:xfrm>
            <a:off x="906062" y="4081206"/>
            <a:ext cx="10972125" cy="1569660"/>
          </a:xfrm>
          <a:prstGeom prst="rect">
            <a:avLst/>
          </a:prstGeom>
          <a:noFill/>
        </p:spPr>
        <p:txBody>
          <a:bodyPr wrap="square">
            <a:spAutoFit/>
          </a:bodyPr>
          <a:lstStyle/>
          <a:p>
            <a:r>
              <a:rPr lang="en-US" altLang="zh-CN" sz="2400" dirty="0">
                <a:latin typeface="+mn-ea"/>
              </a:rPr>
              <a:t>Airports</a:t>
            </a:r>
            <a:r>
              <a:rPr lang="zh-CN" altLang="en-US" sz="2400" dirty="0">
                <a:latin typeface="+mn-ea"/>
              </a:rPr>
              <a:t>：</a:t>
            </a:r>
            <a:endParaRPr lang="en-US" altLang="zh-CN" sz="2400" dirty="0">
              <a:latin typeface="+mn-ea"/>
            </a:endParaRPr>
          </a:p>
          <a:p>
            <a:r>
              <a:rPr lang="en-US" altLang="zh-CN" sz="2400" dirty="0">
                <a:latin typeface="+mn-ea"/>
              </a:rPr>
              <a:t>Business case——</a:t>
            </a:r>
            <a:r>
              <a:rPr lang="zh-CN" altLang="en-US" sz="2400" dirty="0">
                <a:latin typeface="+mn-ea"/>
              </a:rPr>
              <a:t>机场可能不愿意投资和实施此类解决方案，因为它们面临双重挑战，一方面在技术和流程方面满足不同的客户需求，另一方面在降低航空公司成本的同时实现机场价值最大化。</a:t>
            </a:r>
            <a:endParaRPr lang="en-US" altLang="zh-CN" sz="2400" dirty="0">
              <a:latin typeface="+mn-ea"/>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8.3.1 Challenges in Implementation of Self-service</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200" y="1086497"/>
            <a:ext cx="10972125" cy="461665"/>
          </a:xfrm>
          <a:prstGeom prst="rect">
            <a:avLst/>
          </a:prstGeom>
          <a:noFill/>
        </p:spPr>
        <p:txBody>
          <a:bodyPr wrap="square">
            <a:spAutoFit/>
          </a:bodyPr>
          <a:lstStyle/>
          <a:p>
            <a:r>
              <a:rPr lang="zh-CN" altLang="en-US" sz="2400" dirty="0">
                <a:latin typeface="+mn-ea"/>
              </a:rPr>
              <a:t>自助服务的实施范围包括：</a:t>
            </a:r>
            <a:endParaRPr lang="en-US" altLang="zh-CN" sz="2400" dirty="0">
              <a:latin typeface="+mn-ea"/>
            </a:endParaRPr>
          </a:p>
        </p:txBody>
      </p:sp>
      <p:pic>
        <p:nvPicPr>
          <p:cNvPr id="10" name="图片 9"/>
          <p:cNvPicPr>
            <a:picLocks noChangeAspect="1"/>
          </p:cNvPicPr>
          <p:nvPr/>
        </p:nvPicPr>
        <p:blipFill>
          <a:blip r:embed="rId1"/>
          <a:stretch>
            <a:fillRect/>
          </a:stretch>
        </p:blipFill>
        <p:spPr>
          <a:xfrm>
            <a:off x="1197417" y="1660136"/>
            <a:ext cx="3792071" cy="2901449"/>
          </a:xfrm>
          <a:prstGeom prst="rect">
            <a:avLst/>
          </a:prstGeom>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8.3.2 The Self-service Processes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200" y="1160490"/>
            <a:ext cx="10972125" cy="830997"/>
          </a:xfrm>
          <a:prstGeom prst="rect">
            <a:avLst/>
          </a:prstGeom>
          <a:noFill/>
        </p:spPr>
        <p:txBody>
          <a:bodyPr wrap="square">
            <a:spAutoFit/>
          </a:bodyPr>
          <a:lstStyle/>
          <a:p>
            <a:r>
              <a:rPr lang="en-US" altLang="zh-CN" sz="2400" dirty="0">
                <a:latin typeface="+mn-ea"/>
              </a:rPr>
              <a:t>The Check-in Process</a:t>
            </a:r>
            <a:r>
              <a:rPr lang="zh-CN" altLang="en-US" sz="2400" dirty="0">
                <a:latin typeface="+mn-ea"/>
              </a:rPr>
              <a:t>：</a:t>
            </a:r>
            <a:endParaRPr lang="en-US" altLang="zh-CN" sz="2400" dirty="0">
              <a:latin typeface="+mn-ea"/>
            </a:endParaRPr>
          </a:p>
          <a:p>
            <a:r>
              <a:rPr lang="zh-CN" altLang="en-US" sz="2400" dirty="0">
                <a:latin typeface="+mn-ea"/>
              </a:rPr>
              <a:t>航空公司至少在以下四个环节之一实施自助服务：</a:t>
            </a:r>
            <a:endParaRPr lang="en-US" altLang="zh-CN" sz="2400" dirty="0">
              <a:latin typeface="+mn-ea"/>
            </a:endParaRPr>
          </a:p>
        </p:txBody>
      </p:sp>
      <p:pic>
        <p:nvPicPr>
          <p:cNvPr id="13" name="图片 12"/>
          <p:cNvPicPr>
            <a:picLocks noChangeAspect="1"/>
          </p:cNvPicPr>
          <p:nvPr/>
        </p:nvPicPr>
        <p:blipFill>
          <a:blip r:embed="rId1"/>
          <a:stretch>
            <a:fillRect/>
          </a:stretch>
        </p:blipFill>
        <p:spPr>
          <a:xfrm>
            <a:off x="1023044" y="2353280"/>
            <a:ext cx="5118329" cy="1887026"/>
          </a:xfrm>
          <a:prstGeom prst="rect">
            <a:avLst/>
          </a:prstGeom>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8.3.2 The Self-service Processes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955370" y="1740603"/>
            <a:ext cx="10972125" cy="2677656"/>
          </a:xfrm>
          <a:prstGeom prst="rect">
            <a:avLst/>
          </a:prstGeom>
          <a:noFill/>
        </p:spPr>
        <p:txBody>
          <a:bodyPr wrap="square">
            <a:spAutoFit/>
          </a:bodyPr>
          <a:lstStyle/>
          <a:p>
            <a:r>
              <a:rPr lang="en-US" altLang="zh-CN" sz="2400" dirty="0">
                <a:latin typeface="+mn-ea"/>
              </a:rPr>
              <a:t>Bags Ready-to-go</a:t>
            </a:r>
            <a:r>
              <a:rPr lang="zh-CN" altLang="en-US" sz="2400" dirty="0">
                <a:latin typeface="+mn-ea"/>
              </a:rPr>
              <a:t>：</a:t>
            </a:r>
            <a:endParaRPr lang="en-US" altLang="zh-CN" sz="2400" dirty="0">
              <a:latin typeface="+mn-ea"/>
            </a:endParaRPr>
          </a:p>
          <a:p>
            <a:r>
              <a:rPr lang="zh-CN" altLang="en-US" sz="2400" dirty="0">
                <a:latin typeface="+mn-ea"/>
              </a:rPr>
              <a:t>随着自助值机、互联网值机和手机值机的发展，旅客需要只处理行李（称为</a:t>
            </a:r>
            <a:r>
              <a:rPr lang="en-US" altLang="zh-CN" sz="2400" dirty="0">
                <a:latin typeface="+mn-ea"/>
              </a:rPr>
              <a:t>Bag Drops</a:t>
            </a:r>
            <a:r>
              <a:rPr lang="zh-CN" altLang="en-US" sz="2400" dirty="0">
                <a:latin typeface="+mn-ea"/>
              </a:rPr>
              <a:t>）的能力。许多航空公司开始解决这个问题，打算提供</a:t>
            </a:r>
            <a:r>
              <a:rPr lang="en-US" altLang="zh-CN" sz="2400" dirty="0">
                <a:latin typeface="+mn-ea"/>
              </a:rPr>
              <a:t>Fast Bag Drops</a:t>
            </a:r>
            <a:r>
              <a:rPr lang="zh-CN" altLang="en-US" sz="2400" dirty="0">
                <a:latin typeface="+mn-ea"/>
              </a:rPr>
              <a:t>来促进这一过程。</a:t>
            </a:r>
            <a:endParaRPr lang="en-US" altLang="zh-CN" sz="2400" dirty="0">
              <a:latin typeface="+mn-ea"/>
            </a:endParaRPr>
          </a:p>
          <a:p>
            <a:r>
              <a:rPr lang="zh-CN" altLang="en-US" sz="2400" dirty="0">
                <a:latin typeface="+mn-ea"/>
              </a:rPr>
              <a:t>要实现“</a:t>
            </a:r>
            <a:r>
              <a:rPr lang="en-US" altLang="zh-CN" sz="2400" dirty="0">
                <a:latin typeface="+mn-ea"/>
              </a:rPr>
              <a:t>Bags Ready-to-go</a:t>
            </a:r>
            <a:r>
              <a:rPr lang="zh-CN" altLang="en-US" sz="2400" dirty="0">
                <a:latin typeface="+mn-ea"/>
              </a:rPr>
              <a:t>”，航空公司必须实施</a:t>
            </a:r>
            <a:endParaRPr lang="en-US" altLang="zh-CN" sz="2400" dirty="0">
              <a:latin typeface="+mn-ea"/>
            </a:endParaRPr>
          </a:p>
          <a:p>
            <a:r>
              <a:rPr lang="en-US" altLang="zh-CN" sz="2400" dirty="0">
                <a:latin typeface="+mn-ea"/>
              </a:rPr>
              <a:t>self-tagging</a:t>
            </a:r>
            <a:r>
              <a:rPr lang="zh-CN" altLang="en-US" sz="2400" dirty="0">
                <a:latin typeface="+mn-ea"/>
              </a:rPr>
              <a:t>（自助贴挂行李标签）</a:t>
            </a:r>
            <a:endParaRPr lang="en-US" altLang="zh-CN" sz="2400" dirty="0">
              <a:latin typeface="+mn-ea"/>
            </a:endParaRPr>
          </a:p>
          <a:p>
            <a:r>
              <a:rPr lang="en-US" altLang="zh-CN" sz="2400" dirty="0">
                <a:latin typeface="+mn-ea"/>
              </a:rPr>
              <a:t>fast baggage drop off</a:t>
            </a:r>
            <a:r>
              <a:rPr lang="zh-CN" altLang="en-US" sz="2400" dirty="0">
                <a:latin typeface="+mn-ea"/>
              </a:rPr>
              <a:t>（快速行李托运）</a:t>
            </a:r>
            <a:endParaRPr lang="en-US" altLang="zh-CN" sz="2400" dirty="0">
              <a:latin typeface="+mn-ea"/>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8.3.2 The Self-service Processes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00435" y="936798"/>
            <a:ext cx="10972125" cy="1200329"/>
          </a:xfrm>
          <a:prstGeom prst="rect">
            <a:avLst/>
          </a:prstGeom>
          <a:noFill/>
        </p:spPr>
        <p:txBody>
          <a:bodyPr wrap="square">
            <a:spAutoFit/>
          </a:bodyPr>
          <a:lstStyle/>
          <a:p>
            <a:r>
              <a:rPr lang="en-US" altLang="zh-CN" sz="2400" dirty="0">
                <a:latin typeface="+mn-ea"/>
              </a:rPr>
              <a:t>Document Scanning</a:t>
            </a:r>
            <a:r>
              <a:rPr lang="zh-CN" altLang="en-US" sz="2400" dirty="0">
                <a:latin typeface="+mn-ea"/>
              </a:rPr>
              <a:t>：</a:t>
            </a:r>
            <a:endParaRPr lang="en-US" altLang="zh-CN" sz="2400" dirty="0">
              <a:latin typeface="+mn-ea"/>
            </a:endParaRPr>
          </a:p>
          <a:p>
            <a:r>
              <a:rPr lang="zh-CN" altLang="en-US" sz="2400" dirty="0">
                <a:latin typeface="+mn-ea"/>
              </a:rPr>
              <a:t>航空公司必须为旅客提供自助扫描旅行证件（护照、身份证、驾驶执照）的可能性，并自动验证旅行证件数据是否符合目的地或过境要求。</a:t>
            </a:r>
            <a:endParaRPr lang="en-US" altLang="zh-CN" sz="2400" dirty="0">
              <a:latin typeface="+mn-ea"/>
            </a:endParaRPr>
          </a:p>
        </p:txBody>
      </p:sp>
      <p:sp>
        <p:nvSpPr>
          <p:cNvPr id="3" name="文本框 2"/>
          <p:cNvSpPr txBox="1"/>
          <p:nvPr/>
        </p:nvSpPr>
        <p:spPr>
          <a:xfrm>
            <a:off x="838199" y="2228671"/>
            <a:ext cx="10972125" cy="1200329"/>
          </a:xfrm>
          <a:prstGeom prst="rect">
            <a:avLst/>
          </a:prstGeom>
          <a:noFill/>
        </p:spPr>
        <p:txBody>
          <a:bodyPr wrap="square">
            <a:spAutoFit/>
          </a:bodyPr>
          <a:lstStyle/>
          <a:p>
            <a:r>
              <a:rPr lang="en-US" altLang="zh-CN" sz="2400" dirty="0">
                <a:latin typeface="+mn-ea"/>
              </a:rPr>
              <a:t>Flight Re-booking</a:t>
            </a:r>
            <a:r>
              <a:rPr lang="zh-CN" altLang="en-US" sz="2400" dirty="0">
                <a:latin typeface="+mn-ea"/>
              </a:rPr>
              <a:t>：</a:t>
            </a:r>
            <a:endParaRPr lang="en-US" altLang="zh-CN" sz="2400" dirty="0">
              <a:latin typeface="+mn-ea"/>
            </a:endParaRPr>
          </a:p>
          <a:p>
            <a:r>
              <a:rPr lang="zh-CN" altLang="en-US" sz="2400" dirty="0">
                <a:latin typeface="+mn-ea"/>
              </a:rPr>
              <a:t>在出现航班中断（取消或延误）的情况下，航空公司必须为旅客提供重新预订航班的可能性，并通过自助服务渠道预订新航班或登机牌。</a:t>
            </a:r>
            <a:endParaRPr lang="en-US" altLang="zh-CN" sz="2400" dirty="0">
              <a:latin typeface="+mn-ea"/>
            </a:endParaRPr>
          </a:p>
        </p:txBody>
      </p:sp>
      <p:sp>
        <p:nvSpPr>
          <p:cNvPr id="7" name="文本框 6"/>
          <p:cNvSpPr txBox="1"/>
          <p:nvPr/>
        </p:nvSpPr>
        <p:spPr>
          <a:xfrm>
            <a:off x="838199" y="3520544"/>
            <a:ext cx="10972125" cy="830997"/>
          </a:xfrm>
          <a:prstGeom prst="rect">
            <a:avLst/>
          </a:prstGeom>
          <a:noFill/>
        </p:spPr>
        <p:txBody>
          <a:bodyPr wrap="square">
            <a:spAutoFit/>
          </a:bodyPr>
          <a:lstStyle/>
          <a:p>
            <a:r>
              <a:rPr lang="en-US" altLang="zh-CN" sz="2400" dirty="0">
                <a:latin typeface="+mn-ea"/>
              </a:rPr>
              <a:t>Self-Boarding</a:t>
            </a:r>
            <a:r>
              <a:rPr lang="zh-CN" altLang="en-US" sz="2400" dirty="0">
                <a:latin typeface="+mn-ea"/>
              </a:rPr>
              <a:t>：</a:t>
            </a:r>
            <a:endParaRPr lang="en-US" altLang="zh-CN" sz="2400" dirty="0">
              <a:latin typeface="+mn-ea"/>
            </a:endParaRPr>
          </a:p>
          <a:p>
            <a:r>
              <a:rPr lang="zh-CN" altLang="en-US" sz="2400" dirty="0">
                <a:latin typeface="+mn-ea"/>
              </a:rPr>
              <a:t>航空公司必须为授权旅客提供在登机口自助扫描登机牌登机的可能性。</a:t>
            </a:r>
            <a:endParaRPr lang="en-US" altLang="zh-CN" sz="2400" dirty="0">
              <a:latin typeface="+mn-ea"/>
            </a:endParaRPr>
          </a:p>
        </p:txBody>
      </p:sp>
      <p:sp>
        <p:nvSpPr>
          <p:cNvPr id="8" name="文本框 7"/>
          <p:cNvSpPr txBox="1"/>
          <p:nvPr/>
        </p:nvSpPr>
        <p:spPr>
          <a:xfrm>
            <a:off x="838198" y="4399555"/>
            <a:ext cx="10934361" cy="1200329"/>
          </a:xfrm>
          <a:prstGeom prst="rect">
            <a:avLst/>
          </a:prstGeom>
          <a:noFill/>
        </p:spPr>
        <p:txBody>
          <a:bodyPr wrap="square">
            <a:spAutoFit/>
          </a:bodyPr>
          <a:lstStyle/>
          <a:p>
            <a:r>
              <a:rPr lang="en-US" altLang="zh-CN" sz="2400" dirty="0">
                <a:latin typeface="+mn-ea"/>
              </a:rPr>
              <a:t>Bag Recovery in Case of Loss or Delay</a:t>
            </a:r>
            <a:r>
              <a:rPr lang="zh-CN" altLang="en-US" sz="2400" dirty="0">
                <a:latin typeface="+mn-ea"/>
              </a:rPr>
              <a:t>：</a:t>
            </a:r>
            <a:endParaRPr lang="en-US" altLang="zh-CN" sz="2400" dirty="0">
              <a:latin typeface="+mn-ea"/>
            </a:endParaRPr>
          </a:p>
          <a:p>
            <a:r>
              <a:rPr lang="zh-CN" altLang="en-US" sz="2400" dirty="0">
                <a:latin typeface="+mn-ea"/>
              </a:rPr>
              <a:t>航空公司必须为旅客提供通过自助服务渠道登记因行李不正常运输引起索赔的可能性。</a:t>
            </a:r>
            <a:endParaRPr lang="en-US" altLang="zh-CN" sz="2400" dirty="0">
              <a:latin typeface="+mn-ea"/>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04825" y="1114425"/>
            <a:ext cx="4802155" cy="2387600"/>
          </a:xfrm>
        </p:spPr>
        <p:txBody>
          <a:bodyPr/>
          <a:lstStyle/>
          <a:p>
            <a:r>
              <a:rPr lang="en-GB" dirty="0">
                <a:sym typeface="+mn-ea"/>
              </a:rPr>
              <a:t>PASSENGER GROUND SERVICES</a:t>
            </a:r>
            <a:br>
              <a:rPr lang="en-GB" dirty="0">
                <a:sym typeface="+mn-ea"/>
              </a:rPr>
            </a:br>
            <a:br>
              <a:rPr lang="en-GB" dirty="0"/>
            </a:br>
            <a:r>
              <a:rPr lang="en-GB" dirty="0"/>
              <a:t>Thank You</a:t>
            </a:r>
            <a:br>
              <a:rPr lang="en-GB" dirty="0"/>
            </a:br>
            <a:br>
              <a:rPr lang="en-GB" dirty="0"/>
            </a:br>
            <a:r>
              <a:rPr lang="zh-CN" altLang="en-US" dirty="0"/>
              <a:t>谢谢！</a:t>
            </a:r>
            <a:endParaRPr lang="en-GB" dirty="0"/>
          </a:p>
        </p:txBody>
      </p:sp>
      <p:pic>
        <p:nvPicPr>
          <p:cNvPr id="15" name="Picture Placeholder 8"/>
          <p:cNvPicPr>
            <a:picLocks noGrp="1" noChangeAspect="1"/>
          </p:cNvPicPr>
          <p:nvPr>
            <p:ph type="pic" sz="quarter" idx="13"/>
            <p:custDataLst>
              <p:tags r:id="rId1"/>
            </p:custDataLst>
          </p:nvPr>
        </p:nvPicPr>
        <p:blipFill rotWithShape="1">
          <a:blip r:embed="rId2">
            <a:extLst>
              <a:ext uri="{28A0092B-C50C-407E-A947-70E740481C1C}">
                <a14:useLocalDpi xmlns:a14="http://schemas.microsoft.com/office/drawing/2010/main" val="0"/>
              </a:ext>
            </a:extLst>
          </a:blip>
          <a:srcRect l="19168" r="19168"/>
          <a:stretch>
            <a:fillRect/>
          </a:stretch>
        </p:blipFill>
        <p:spPr>
          <a:xfrm>
            <a:off x="4619057" y="0"/>
            <a:ext cx="6848475" cy="6858000"/>
          </a:xfrm>
        </p:spPr>
      </p:pic>
    </p:spTree>
    <p:custDataLst>
      <p:tags r:id="rId3"/>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sp>
        <p:nvSpPr>
          <p:cNvPr id="7" name="Title 6"/>
          <p:cNvSpPr>
            <a:spLocks noGrp="1"/>
          </p:cNvSpPr>
          <p:nvPr>
            <p:ph type="title"/>
          </p:nvPr>
        </p:nvSpPr>
        <p:spPr>
          <a:xfrm>
            <a:off x="571499" y="1718945"/>
            <a:ext cx="6096001" cy="2736514"/>
          </a:xfrm>
        </p:spPr>
        <p:txBody>
          <a:bodyPr/>
          <a:lstStyle/>
          <a:p>
            <a: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t>Enhanced Passenger Facilitation</a:t>
            </a:r>
            <a:b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br>
            <a:b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br>
            <a:r>
              <a:rPr lang="zh-CN" altLang="en-US" sz="4000" b="1"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rPr>
              <a:t>加强旅客便利化</a:t>
            </a:r>
            <a:endParaRPr lang="zh-CN" altLang="en-US" sz="4000" b="1" spc="130"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endParaRPr>
          </a:p>
        </p:txBody>
      </p:sp>
    </p:spTree>
    <p:custDataLst>
      <p:tags r:id="rId2"/>
    </p:custData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2" imgW="9525" imgH="9525" progId="TCLayout.ActiveDocument.1">
                  <p:embed/>
                </p:oleObj>
              </mc:Choice>
              <mc:Fallback>
                <p:oleObj name="think-cell Slide" r:id="rId2" imgW="9525" imgH="9525" progId="TCLayout.ActiveDocument.1">
                  <p:embed/>
                  <p:pic>
                    <p:nvPicPr>
                      <p:cNvPr id="0" name="Object 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Title 1"/>
          <p:cNvSpPr>
            <a:spLocks noGrp="1"/>
          </p:cNvSpPr>
          <p:nvPr>
            <p:ph type="title"/>
          </p:nvPr>
        </p:nvSpPr>
        <p:spPr>
          <a:xfrm>
            <a:off x="381000" y="365125"/>
            <a:ext cx="11429365" cy="521970"/>
          </a:xfrm>
        </p:spPr>
        <p:txBody>
          <a:bodyPr vert="horz"/>
          <a:lstStyle/>
          <a:p>
            <a:r>
              <a:rPr lang="en-US" altLang="zh-CN" sz="3600" b="1" dirty="0"/>
              <a:t>Module Introduction</a:t>
            </a:r>
            <a:endParaRPr lang="en-US" sz="2400" b="1"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7" name="文本框 6"/>
          <p:cNvSpPr txBox="1"/>
          <p:nvPr/>
        </p:nvSpPr>
        <p:spPr>
          <a:xfrm>
            <a:off x="1168586" y="1585717"/>
            <a:ext cx="9373907" cy="4154984"/>
          </a:xfrm>
          <a:prstGeom prst="rect">
            <a:avLst/>
          </a:prstGeom>
          <a:noFill/>
        </p:spPr>
        <p:txBody>
          <a:bodyPr wrap="square" rtlCol="0" anchor="t">
            <a:spAutoFit/>
          </a:bodyPr>
          <a:lstStyle/>
          <a:p>
            <a:pPr lvl="0">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“便利化”是对边境管制程序的有效管理，以加快飞机、旅客、机组人员、行李和货物的清关并防止不必要</a:t>
            </a:r>
            <a:r>
              <a:rPr lang="zh-CN" altLang="en-US" sz="2400" dirty="0">
                <a:solidFill>
                  <a:prstClr val="black"/>
                </a:solidFill>
                <a:latin typeface="微软雅黑" panose="020B0503020204020204" charset="-122"/>
                <a:ea typeface="微软雅黑" panose="020B0503020204020204" charset="-122"/>
                <a:cs typeface="微软雅黑" panose="020B0503020204020204" charset="-122"/>
              </a:rPr>
              <a:t>的延误（</a:t>
            </a:r>
            <a:r>
              <a:rPr lang="en-US" altLang="zh-CN" sz="2400" dirty="0">
                <a:solidFill>
                  <a:prstClr val="black"/>
                </a:solidFill>
                <a:latin typeface="微软雅黑" panose="020B0503020204020204" charset="-122"/>
                <a:ea typeface="微软雅黑" panose="020B0503020204020204" charset="-122"/>
                <a:cs typeface="微软雅黑" panose="020B0503020204020204" charset="-122"/>
              </a:rPr>
              <a:t>IATA </a:t>
            </a:r>
            <a:r>
              <a:rPr lang="en-US" altLang="zh-CN" sz="2400" dirty="0">
                <a:solidFill>
                  <a:prstClr val="black"/>
                </a:solidFill>
                <a:latin typeface="+mn-ea"/>
                <a:cs typeface="微软雅黑" panose="020B0503020204020204" charset="-122"/>
              </a:rPr>
              <a:t>Annex 9 </a:t>
            </a:r>
            <a:r>
              <a:rPr lang="zh-CN" altLang="en-US" sz="2400" dirty="0">
                <a:solidFill>
                  <a:prstClr val="black"/>
                </a:solidFill>
                <a:latin typeface="微软雅黑" panose="020B0503020204020204" charset="-122"/>
                <a:ea typeface="微软雅黑" panose="020B0503020204020204" charset="-122"/>
                <a:cs typeface="微软雅黑" panose="020B0503020204020204" charset="-122"/>
              </a:rPr>
              <a:t>）</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lvl="0">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lvl="0">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本模块将概述机场和航空公司加强旅客便利化的举措。</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Self Service Technology ( SST ) </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自助服务系统</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在机场，旅客自助办理登机手续已经通过</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Common User Self Service ( CUSS ) </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实现。为了在满足安全要求的同时缩短旅客安检流程，引入了高级乘客信息系统（</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APLS</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PGSAS</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需要了解</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APLS</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的目的以及他们在办理登机手续过程中为此而承担的工作。</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8.1 Purpose of Advance Passenger Processing</a:t>
            </a:r>
            <a:br>
              <a:rPr lang="en-US" altLang="zh-CN" sz="3200" b="1" dirty="0"/>
            </a:br>
            <a:endParaRPr lang="zh-CN" altLang="en-US" sz="3200" b="1" dirty="0"/>
          </a:p>
        </p:txBody>
      </p:sp>
      <p:sp>
        <p:nvSpPr>
          <p:cNvPr id="3" name="内容占位符 2"/>
          <p:cNvSpPr>
            <a:spLocks noGrp="1"/>
          </p:cNvSpPr>
          <p:nvPr>
            <p:ph idx="1"/>
          </p:nvPr>
        </p:nvSpPr>
        <p:spPr>
          <a:xfrm>
            <a:off x="1113864" y="1295400"/>
            <a:ext cx="9964272" cy="4267200"/>
          </a:xfrm>
        </p:spPr>
        <p:txBody>
          <a:bodyPr/>
          <a:lstStyle/>
          <a:p>
            <a:r>
              <a:rPr lang="zh-CN" altLang="en-US" sz="2400" dirty="0">
                <a:latin typeface="+mn-ea"/>
              </a:rPr>
              <a:t>预先旅客信息（</a:t>
            </a:r>
            <a:r>
              <a:rPr lang="en-US" altLang="zh-CN" sz="2400" dirty="0">
                <a:latin typeface="+mn-ea"/>
              </a:rPr>
              <a:t>API</a:t>
            </a:r>
            <a:r>
              <a:rPr lang="zh-CN" altLang="en-US" sz="2400" dirty="0">
                <a:latin typeface="+mn-ea"/>
              </a:rPr>
              <a:t>）和预先旅客处理（</a:t>
            </a:r>
            <a:r>
              <a:rPr lang="en-US" altLang="zh-CN" sz="2400" dirty="0">
                <a:latin typeface="+mn-ea"/>
              </a:rPr>
              <a:t>APP</a:t>
            </a:r>
            <a:r>
              <a:rPr lang="zh-CN" altLang="en-US" sz="2400" dirty="0">
                <a:latin typeface="+mn-ea"/>
              </a:rPr>
              <a:t>）程序是相互关联的，并作为一个集成系统工作，称为</a:t>
            </a:r>
            <a:r>
              <a:rPr lang="en-US" altLang="zh-CN" sz="2400" dirty="0">
                <a:latin typeface="+mn-ea"/>
              </a:rPr>
              <a:t>the Advance Passenger Processing ( APP ) System</a:t>
            </a:r>
            <a:r>
              <a:rPr lang="zh-CN" altLang="en-US" sz="2400" dirty="0">
                <a:latin typeface="+mn-ea"/>
              </a:rPr>
              <a:t>预先乘客处理系统。</a:t>
            </a:r>
            <a:endParaRPr lang="en-US" altLang="zh-CN" sz="2400" dirty="0">
              <a:latin typeface="+mn-ea"/>
            </a:endParaRPr>
          </a:p>
          <a:p>
            <a:r>
              <a:rPr lang="en-US" altLang="zh-CN" sz="2400" dirty="0">
                <a:latin typeface="+mn-ea"/>
              </a:rPr>
              <a:t>APP</a:t>
            </a:r>
            <a:r>
              <a:rPr lang="zh-CN" altLang="en-US" sz="2400" dirty="0">
                <a:latin typeface="+mn-ea"/>
              </a:rPr>
              <a:t>的目的是在旅客被允许前往其选择的目的地之前进行筛查，这在一定程度上是一个安全清理流程；然而，它可以在预订机票或办理值机时执行。</a:t>
            </a:r>
            <a:endParaRPr lang="en-US" altLang="zh-CN" sz="2400" dirty="0">
              <a:latin typeface="+mn-ea"/>
            </a:endParaRPr>
          </a:p>
          <a:p>
            <a:endParaRPr lang="en-US" altLang="zh-CN" sz="2400" dirty="0">
              <a:latin typeface="+mn-ea"/>
            </a:endParaRPr>
          </a:p>
          <a:p>
            <a:r>
              <a:rPr lang="zh-CN" altLang="en-US" sz="2400" dirty="0">
                <a:latin typeface="+mn-ea"/>
              </a:rPr>
              <a:t>在本单元中，我们将了解</a:t>
            </a:r>
            <a:r>
              <a:rPr lang="en-US" altLang="zh-CN" sz="2400" dirty="0">
                <a:latin typeface="+mn-ea"/>
              </a:rPr>
              <a:t>API</a:t>
            </a:r>
            <a:r>
              <a:rPr lang="zh-CN" altLang="en-US" sz="2400" dirty="0">
                <a:latin typeface="+mn-ea"/>
              </a:rPr>
              <a:t>和</a:t>
            </a:r>
            <a:r>
              <a:rPr lang="en-US" altLang="zh-CN" sz="2400" dirty="0">
                <a:latin typeface="+mn-ea"/>
              </a:rPr>
              <a:t>APP</a:t>
            </a:r>
            <a:r>
              <a:rPr lang="zh-CN" altLang="en-US" sz="2400" dirty="0">
                <a:latin typeface="+mn-ea"/>
              </a:rPr>
              <a:t>流程是什么，以及它们如何整合以提高旅客的便利性。在机场办理登机手续期间，作为旅客处理程序的一部分，本单元还将解释</a:t>
            </a:r>
            <a:r>
              <a:rPr lang="en-US" altLang="zh-CN" sz="2400" dirty="0">
                <a:latin typeface="+mn-ea"/>
              </a:rPr>
              <a:t>PGSA</a:t>
            </a:r>
            <a:r>
              <a:rPr lang="zh-CN" altLang="en-US" sz="2400" dirty="0">
                <a:latin typeface="+mn-ea"/>
              </a:rPr>
              <a:t>在实施和操作这些程序中的作用。</a:t>
            </a:r>
            <a:endParaRPr lang="en-US" altLang="zh-CN" sz="2400" dirty="0">
              <a:latin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8.1.1 The Purpose of APP</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9" y="1239034"/>
            <a:ext cx="10295965" cy="2308324"/>
          </a:xfrm>
          <a:prstGeom prst="rect">
            <a:avLst/>
          </a:prstGeom>
          <a:noFill/>
        </p:spPr>
        <p:txBody>
          <a:bodyPr wrap="square">
            <a:spAutoFit/>
          </a:bodyPr>
          <a:lstStyle/>
          <a:p>
            <a:r>
              <a:rPr lang="zh-CN" altLang="en-US" sz="2400" dirty="0">
                <a:latin typeface="+mn-ea"/>
              </a:rPr>
              <a:t>在过去，各国政府都试图通过使用旅客入境前获得的旅客信息来改善边境安全，并促进旅客在边境的处理。此类旅客信息称为</a:t>
            </a:r>
            <a:r>
              <a:rPr lang="en-US" altLang="zh-CN" sz="2400" dirty="0">
                <a:latin typeface="+mn-ea"/>
              </a:rPr>
              <a:t>API</a:t>
            </a:r>
            <a:r>
              <a:rPr lang="zh-CN" altLang="en-US" sz="2400" dirty="0">
                <a:latin typeface="+mn-ea"/>
              </a:rPr>
              <a:t>。</a:t>
            </a:r>
            <a:endParaRPr lang="en-US" altLang="zh-CN" sz="2400" dirty="0">
              <a:latin typeface="+mn-ea"/>
            </a:endParaRPr>
          </a:p>
          <a:p>
            <a:r>
              <a:rPr lang="en-US" altLang="zh-CN" sz="2400" dirty="0">
                <a:latin typeface="+mn-ea"/>
              </a:rPr>
              <a:t>APP</a:t>
            </a:r>
            <a:r>
              <a:rPr lang="zh-CN" altLang="en-US" sz="2400" dirty="0">
                <a:latin typeface="+mn-ea"/>
              </a:rPr>
              <a:t>协助</a:t>
            </a:r>
            <a:r>
              <a:rPr lang="en-US" altLang="zh-CN" sz="2400" dirty="0">
                <a:latin typeface="+mn-ea"/>
              </a:rPr>
              <a:t>PGSA</a:t>
            </a:r>
            <a:r>
              <a:rPr lang="zh-CN" altLang="en-US" sz="2400" dirty="0">
                <a:latin typeface="+mn-ea"/>
              </a:rPr>
              <a:t>在处理登上国际航班的旅客时遵守政府要求。合规性可能包括检查旅客登机的安全许可，以及向政府提供</a:t>
            </a:r>
            <a:r>
              <a:rPr lang="en-US" altLang="zh-CN" sz="2400" dirty="0">
                <a:latin typeface="+mn-ea"/>
              </a:rPr>
              <a:t>API</a:t>
            </a:r>
            <a:r>
              <a:rPr lang="zh-CN" altLang="en-US" sz="2400" dirty="0">
                <a:latin typeface="+mn-ea"/>
              </a:rPr>
              <a:t>。</a:t>
            </a:r>
            <a:endParaRPr lang="en-US" altLang="zh-CN" sz="2400" dirty="0">
              <a:latin typeface="+mn-ea"/>
            </a:endParaRPr>
          </a:p>
          <a:p>
            <a:r>
              <a:rPr lang="en-US" altLang="zh-CN" sz="2400" dirty="0">
                <a:latin typeface="+mn-ea"/>
              </a:rPr>
              <a:t>APP</a:t>
            </a:r>
            <a:r>
              <a:rPr lang="zh-CN" altLang="en-US" sz="2400" dirty="0">
                <a:latin typeface="+mn-ea"/>
              </a:rPr>
              <a:t>可以：</a:t>
            </a:r>
            <a:endParaRPr lang="en-US" altLang="zh-CN" sz="2400" dirty="0">
              <a:latin typeface="+mn-ea"/>
            </a:endParaRPr>
          </a:p>
          <a:p>
            <a:endParaRPr lang="zh-CN" altLang="en-US" sz="2400" dirty="0">
              <a:latin typeface="+mn-ea"/>
            </a:endParaRPr>
          </a:p>
        </p:txBody>
      </p:sp>
      <p:pic>
        <p:nvPicPr>
          <p:cNvPr id="7" name="图片 6"/>
          <p:cNvPicPr>
            <a:picLocks noChangeAspect="1"/>
          </p:cNvPicPr>
          <p:nvPr/>
        </p:nvPicPr>
        <p:blipFill>
          <a:blip r:embed="rId1"/>
          <a:stretch>
            <a:fillRect/>
          </a:stretch>
        </p:blipFill>
        <p:spPr>
          <a:xfrm>
            <a:off x="587188" y="3164661"/>
            <a:ext cx="9444318" cy="2677285"/>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8.1.1 The Purpose of APP</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9" y="1239034"/>
            <a:ext cx="10295965" cy="1938992"/>
          </a:xfrm>
          <a:prstGeom prst="rect">
            <a:avLst/>
          </a:prstGeom>
          <a:noFill/>
        </p:spPr>
        <p:txBody>
          <a:bodyPr wrap="square">
            <a:spAutoFit/>
          </a:bodyPr>
          <a:lstStyle/>
          <a:p>
            <a:r>
              <a:rPr lang="en-US" altLang="zh-CN" sz="2400" dirty="0">
                <a:latin typeface="+mn-ea"/>
              </a:rPr>
              <a:t>API</a:t>
            </a:r>
            <a:r>
              <a:rPr lang="zh-CN" altLang="en-US" sz="2400" dirty="0">
                <a:latin typeface="+mn-ea"/>
              </a:rPr>
              <a:t>要求航空公司向当局（目的地国家的移民当局）提供旅客和机组人员的信息，包括所有过境旅客。这些信息在办理登机手续时通过</a:t>
            </a:r>
            <a:r>
              <a:rPr lang="en-US" altLang="zh-CN" sz="2400" dirty="0">
                <a:latin typeface="+mn-ea"/>
              </a:rPr>
              <a:t>APP</a:t>
            </a:r>
            <a:r>
              <a:rPr lang="zh-CN" altLang="en-US" sz="2400" dirty="0">
                <a:latin typeface="+mn-ea"/>
              </a:rPr>
              <a:t>收集，并在飞机抵达前传输给当局供边境机构使用。传输的数据与移民数据库进行交叉检查。如果航空公司没有为所有机组人员和旅客（包括过境旅客）提供</a:t>
            </a:r>
            <a:r>
              <a:rPr lang="en-US" altLang="zh-CN" sz="2400" dirty="0">
                <a:latin typeface="+mn-ea"/>
              </a:rPr>
              <a:t>APP</a:t>
            </a:r>
            <a:r>
              <a:rPr lang="zh-CN" altLang="en-US" sz="2400" dirty="0">
                <a:latin typeface="+mn-ea"/>
              </a:rPr>
              <a:t>，可能会受到经济处罚。</a:t>
            </a:r>
            <a:endParaRPr lang="zh-CN" altLang="en-US" sz="2400" dirty="0">
              <a:latin typeface="+mn-ea"/>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8.1.1 The Purpose of APP</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947679" y="1633481"/>
            <a:ext cx="10295965" cy="1569660"/>
          </a:xfrm>
          <a:prstGeom prst="rect">
            <a:avLst/>
          </a:prstGeom>
          <a:noFill/>
        </p:spPr>
        <p:txBody>
          <a:bodyPr wrap="square">
            <a:spAutoFit/>
          </a:bodyPr>
          <a:lstStyle/>
          <a:p>
            <a:r>
              <a:rPr lang="zh-CN" altLang="en-US" sz="2400" dirty="0">
                <a:latin typeface="+mn-ea"/>
              </a:rPr>
              <a:t>航空公司获取</a:t>
            </a:r>
            <a:r>
              <a:rPr lang="en-US" altLang="zh-CN" sz="2400" dirty="0">
                <a:latin typeface="+mn-ea"/>
              </a:rPr>
              <a:t>APP</a:t>
            </a:r>
            <a:r>
              <a:rPr lang="zh-CN" altLang="en-US" sz="2400" dirty="0">
                <a:latin typeface="+mn-ea"/>
              </a:rPr>
              <a:t>信息的方式不同，有些航空公司通过扫描护照的机器可读区域来获取旅客和机组人员的信息。其他航空公司可能要求</a:t>
            </a:r>
            <a:r>
              <a:rPr lang="en-US" altLang="zh-CN" sz="2400" dirty="0">
                <a:latin typeface="+mn-ea"/>
              </a:rPr>
              <a:t>PGSA</a:t>
            </a:r>
            <a:r>
              <a:rPr lang="zh-CN" altLang="en-US" sz="2400" dirty="0">
                <a:latin typeface="+mn-ea"/>
              </a:rPr>
              <a:t>输入数据或自动从其计算机预订系统传输数据。</a:t>
            </a:r>
            <a:endParaRPr lang="en-US" altLang="zh-CN" sz="2400" dirty="0">
              <a:latin typeface="+mn-ea"/>
            </a:endParaRPr>
          </a:p>
          <a:p>
            <a:endParaRPr lang="en-US" altLang="zh-CN" sz="2400" dirty="0">
              <a:latin typeface="+mn-ea"/>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8.1.1 The Purpose of APP</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9" y="1239034"/>
            <a:ext cx="10295965" cy="461665"/>
          </a:xfrm>
          <a:prstGeom prst="rect">
            <a:avLst/>
          </a:prstGeom>
          <a:noFill/>
        </p:spPr>
        <p:txBody>
          <a:bodyPr wrap="square">
            <a:spAutoFit/>
          </a:bodyPr>
          <a:lstStyle/>
          <a:p>
            <a:r>
              <a:rPr lang="zh-CN" altLang="en-US" sz="2400" dirty="0">
                <a:latin typeface="+mn-ea"/>
              </a:rPr>
              <a:t>为了</a:t>
            </a:r>
            <a:r>
              <a:rPr lang="en-US" altLang="zh-CN" sz="2400" dirty="0">
                <a:latin typeface="+mn-ea"/>
              </a:rPr>
              <a:t>APP</a:t>
            </a:r>
            <a:r>
              <a:rPr lang="zh-CN" altLang="en-US" sz="2400" dirty="0">
                <a:latin typeface="+mn-ea"/>
              </a:rPr>
              <a:t>处理持有护照的乘客，需要将以下数据输入</a:t>
            </a:r>
            <a:r>
              <a:rPr lang="en-US" altLang="zh-CN" sz="2400" dirty="0">
                <a:latin typeface="+mn-ea"/>
              </a:rPr>
              <a:t>DCS</a:t>
            </a:r>
            <a:r>
              <a:rPr lang="zh-CN" altLang="en-US" sz="2400" dirty="0">
                <a:latin typeface="+mn-ea"/>
              </a:rPr>
              <a:t>：</a:t>
            </a:r>
            <a:endParaRPr lang="en-US" altLang="zh-CN" sz="2400" dirty="0">
              <a:latin typeface="+mn-ea"/>
            </a:endParaRPr>
          </a:p>
        </p:txBody>
      </p:sp>
      <p:pic>
        <p:nvPicPr>
          <p:cNvPr id="8" name="图片 7"/>
          <p:cNvPicPr>
            <a:picLocks noChangeAspect="1"/>
          </p:cNvPicPr>
          <p:nvPr/>
        </p:nvPicPr>
        <p:blipFill>
          <a:blip r:embed="rId1"/>
          <a:stretch>
            <a:fillRect/>
          </a:stretch>
        </p:blipFill>
        <p:spPr>
          <a:xfrm>
            <a:off x="838199" y="1682707"/>
            <a:ext cx="8713982" cy="3249868"/>
          </a:xfrm>
          <a:prstGeom prst="rect">
            <a:avLst/>
          </a:prstGeom>
        </p:spPr>
      </p:pic>
      <p:sp>
        <p:nvSpPr>
          <p:cNvPr id="9" name="文本框 8"/>
          <p:cNvSpPr txBox="1"/>
          <p:nvPr/>
        </p:nvSpPr>
        <p:spPr>
          <a:xfrm>
            <a:off x="979536" y="4960749"/>
            <a:ext cx="8431307" cy="830997"/>
          </a:xfrm>
          <a:prstGeom prst="rect">
            <a:avLst/>
          </a:prstGeom>
          <a:noFill/>
        </p:spPr>
        <p:txBody>
          <a:bodyPr wrap="square">
            <a:spAutoFit/>
          </a:bodyPr>
          <a:lstStyle/>
          <a:p>
            <a:r>
              <a:rPr lang="zh-CN" altLang="en-US" sz="2400" dirty="0">
                <a:latin typeface="+mn-ea"/>
              </a:rPr>
              <a:t>对照安全数据库检查这些信息，在大多数情况下</a:t>
            </a:r>
            <a:r>
              <a:rPr lang="en-US" altLang="zh-CN" sz="2400" dirty="0">
                <a:latin typeface="+mn-ea"/>
              </a:rPr>
              <a:t>PGSA</a:t>
            </a:r>
            <a:r>
              <a:rPr lang="zh-CN" altLang="en-US" sz="2400" dirty="0">
                <a:latin typeface="+mn-ea"/>
              </a:rPr>
              <a:t>会收到“</a:t>
            </a:r>
            <a:r>
              <a:rPr lang="en-US" altLang="zh-CN" sz="2400" dirty="0">
                <a:latin typeface="+mn-ea"/>
              </a:rPr>
              <a:t>OK TO BOARD”</a:t>
            </a:r>
            <a:r>
              <a:rPr lang="zh-CN" altLang="en-US" sz="2400" dirty="0">
                <a:latin typeface="+mn-ea"/>
              </a:rPr>
              <a:t>响应。</a:t>
            </a:r>
            <a:endParaRPr lang="en-US" altLang="zh-CN" sz="2400" dirty="0">
              <a:latin typeface="+mn-ea"/>
            </a:endParaRPr>
          </a:p>
        </p:txBody>
      </p:sp>
    </p:spTree>
  </p:cSld>
  <p:clrMapOvr>
    <a:masterClrMapping/>
  </p:clrMapOvr>
  <p:transition>
    <p:fade/>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TEMPLAFYSLIDEID" val="636970746184002519"/>
</p:tagLst>
</file>

<file path=ppt/tags/tag47.xml><?xml version="1.0" encoding="utf-8"?>
<p:tagLst xmlns:p="http://schemas.openxmlformats.org/presentationml/2006/main">
  <p:tag name="TEMPLAFYSLIDEID" val="636970746184002519"/>
</p:tagLst>
</file>

<file path=ppt/tags/tag48.xml><?xml version="1.0" encoding="utf-8"?>
<p:tagLst xmlns:p="http://schemas.openxmlformats.org/presentationml/2006/main">
  <p:tag name="THINKCELLSHAPEDONOTDELETE" val="thinkcellActiveDocDoNotDelete"/>
</p:tagLst>
</file>

<file path=ppt/tags/tag49.xml><?xml version="1.0" encoding="utf-8"?>
<p:tagLst xmlns:p="http://schemas.openxmlformats.org/presentationml/2006/main">
  <p:tag name="CONTAINEDIMAGEPATH" val="C:\Users\colvillen\AppData\Local\Temp\Templafy\PowerPointVsto\Assets\a21d1e4b-427d-492e-a14d-23bc7ed85f94.jpeg"/>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TEMPLAFYSLIDEID" val="637255773635676697"/>
</p:tagLst>
</file>

<file path=ppt/tags/tag51.xml><?xml version="1.0" encoding="utf-8"?>
<p:tagLst xmlns:p="http://schemas.openxmlformats.org/presentationml/2006/main">
  <p:tag name="commondata" val="eyJoZGlkIjoiMTY0OTU4ZDY0OTlkMTBmZmE0N2VhY2IwZDQ0ZjQ0MGIifQ=="/>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IATA_Master">
  <a:themeElements>
    <a:clrScheme name="IATA">
      <a:dk1>
        <a:sysClr val="windowText" lastClr="000000"/>
      </a:dk1>
      <a:lt1>
        <a:sysClr val="window" lastClr="FFFFFF"/>
      </a:lt1>
      <a:dk2>
        <a:srgbClr val="000000"/>
      </a:dk2>
      <a:lt2>
        <a:srgbClr val="E6E6E6"/>
      </a:lt2>
      <a:accent1>
        <a:srgbClr val="1E32FA"/>
      </a:accent1>
      <a:accent2>
        <a:srgbClr val="FAC832"/>
      </a:accent2>
      <a:accent3>
        <a:srgbClr val="F04632"/>
      </a:accent3>
      <a:accent4>
        <a:srgbClr val="289632"/>
      </a:accent4>
      <a:accent5>
        <a:srgbClr val="F046C8"/>
      </a:accent5>
      <a:accent6>
        <a:srgbClr val="5A14A0"/>
      </a:accent6>
      <a:hlink>
        <a:srgbClr val="1E32FA"/>
      </a:hlink>
      <a:folHlink>
        <a:srgbClr val="5A14A0"/>
      </a:folHlink>
    </a:clrScheme>
    <a:fontScheme name="IATA">
      <a:majorFont>
        <a:latin typeface="Aktiv Grotesk Medium"/>
        <a:ea typeface=""/>
        <a:cs typeface=""/>
      </a:majorFont>
      <a:minorFont>
        <a:latin typeface="Aktiv Grotes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4532</Words>
  <Application>WPS 演示</Application>
  <PresentationFormat>宽屏</PresentationFormat>
  <Paragraphs>317</Paragraphs>
  <Slides>29</Slides>
  <Notes>2</Notes>
  <HiddenSlides>0</HiddenSlides>
  <MMClips>0</MMClips>
  <ScaleCrop>false</ScaleCrop>
  <HeadingPairs>
    <vt:vector size="8" baseType="variant">
      <vt:variant>
        <vt:lpstr>已用的字体</vt:lpstr>
      </vt:variant>
      <vt:variant>
        <vt:i4>19</vt:i4>
      </vt:variant>
      <vt:variant>
        <vt:lpstr>主题</vt:lpstr>
      </vt:variant>
      <vt:variant>
        <vt:i4>1</vt:i4>
      </vt:variant>
      <vt:variant>
        <vt:lpstr>嵌入 OLE 服务器</vt:lpstr>
      </vt:variant>
      <vt:variant>
        <vt:i4>1</vt:i4>
      </vt:variant>
      <vt:variant>
        <vt:lpstr>幻灯片标题</vt:lpstr>
      </vt:variant>
      <vt:variant>
        <vt:i4>29</vt:i4>
      </vt:variant>
    </vt:vector>
  </HeadingPairs>
  <TitlesOfParts>
    <vt:vector size="50" baseType="lpstr">
      <vt:lpstr>Arial</vt:lpstr>
      <vt:lpstr>宋体</vt:lpstr>
      <vt:lpstr>Wingdings</vt:lpstr>
      <vt:lpstr>Aktiv Grotesk Medium</vt:lpstr>
      <vt:lpstr>Yu Gothic UI</vt:lpstr>
      <vt:lpstr>Aktiv Grotesk</vt:lpstr>
      <vt:lpstr>Segoe Print</vt:lpstr>
      <vt:lpstr>思源黑体 CN Light</vt:lpstr>
      <vt:lpstr>思源黑体 CN Normal</vt:lpstr>
      <vt:lpstr>黑体</vt:lpstr>
      <vt:lpstr>OPPOSans L</vt:lpstr>
      <vt:lpstr>微软雅黑</vt:lpstr>
      <vt:lpstr>OPPOSans B</vt:lpstr>
      <vt:lpstr>思源宋体 CN Medium</vt:lpstr>
      <vt:lpstr>思源黑体 CN Bold</vt:lpstr>
      <vt:lpstr>Arial Unicode MS</vt:lpstr>
      <vt:lpstr>等线</vt:lpstr>
      <vt:lpstr>Calibri</vt:lpstr>
      <vt:lpstr>Calibri</vt:lpstr>
      <vt:lpstr>IATA_Master</vt:lpstr>
      <vt:lpstr>TCLayout.ActiveDocument.1</vt:lpstr>
      <vt:lpstr>PASSENGER GROUND SERVICES</vt:lpstr>
      <vt:lpstr>PowerPoint 演示文稿</vt:lpstr>
      <vt:lpstr>Enhanced Passenger Facilitation  加强旅客便利化</vt:lpstr>
      <vt:lpstr>Module Introduction</vt:lpstr>
      <vt:lpstr>8.1 Purpose of Advance Passenger Processing </vt:lpstr>
      <vt:lpstr>8.1.1 The Purpose of APP </vt:lpstr>
      <vt:lpstr>8.1.1 The Purpose of APP </vt:lpstr>
      <vt:lpstr>8.1.1 The Purpose of APP </vt:lpstr>
      <vt:lpstr>8.1.1 The Purpose of APP </vt:lpstr>
      <vt:lpstr>8.1.1 The Purpose of APP </vt:lpstr>
      <vt:lpstr>8.1.1 The Purpose of APP </vt:lpstr>
      <vt:lpstr>8.1.2  Passenger Data Requirements for APP</vt:lpstr>
      <vt:lpstr>8.1.2  Passenger Data Requirements for APP</vt:lpstr>
      <vt:lpstr>8.1.2  Passenger Data Requirements for APP</vt:lpstr>
      <vt:lpstr>8.2 CUSS，CUTE and CUPPS </vt:lpstr>
      <vt:lpstr>8.2.1 Purpose and Function of CUSS </vt:lpstr>
      <vt:lpstr>8.2.1 Purpose and Function of CUSS </vt:lpstr>
      <vt:lpstr>8.2.1 Purpose and Function of CUSS </vt:lpstr>
      <vt:lpstr>8.2.1 Purpose and Function of CUSS </vt:lpstr>
      <vt:lpstr>8.2.2 CUTE as Compared to the CUSS </vt:lpstr>
      <vt:lpstr>8.2.2 CUTE as Compared to the CUSS </vt:lpstr>
      <vt:lpstr>8.2.3 Purpose and Function of CUPPS </vt:lpstr>
      <vt:lpstr>8.3 Role of PGSAS in a Fast Travel Program </vt:lpstr>
      <vt:lpstr>8.3.1 Challenges in Implementation of Self-service </vt:lpstr>
      <vt:lpstr>8.3.1 Challenges in Implementation of Self-service </vt:lpstr>
      <vt:lpstr>8.3.2 The Self-service Processes </vt:lpstr>
      <vt:lpstr>8.3.2 The Self-service Processes </vt:lpstr>
      <vt:lpstr>8.3.2 The Self-service Processes </vt:lpstr>
      <vt:lpstr>PASSENGER GROUND SERVICES  Thank You  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PASSENGER GROUND SERVICES</dc:title>
  <dc:creator>eric96541a@163.com</dc:creator>
  <cp:lastModifiedBy>綦琦</cp:lastModifiedBy>
  <cp:revision>32</cp:revision>
  <dcterms:created xsi:type="dcterms:W3CDTF">2024-02-26T01:09:00Z</dcterms:created>
  <dcterms:modified xsi:type="dcterms:W3CDTF">2024-02-28T03:15:17Z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19FA49E9033B4CFE9FEBE6856EFEEEE6_12</vt:lpwstr>
  </property>
  <property fmtid="{D5CDD505-2E9C-101B-9397-08002B2CF9AE}" pid="3" name="KSOProductBuildVer">
    <vt:lpwstr>2052-12.1.0.16250</vt:lpwstr>
  </property>
</Properties>
</file>